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82" r:id="rId4"/>
    <p:sldId id="260" r:id="rId5"/>
    <p:sldId id="271" r:id="rId6"/>
    <p:sldId id="258" r:id="rId7"/>
    <p:sldId id="259" r:id="rId8"/>
    <p:sldId id="262" r:id="rId9"/>
    <p:sldId id="268" r:id="rId10"/>
    <p:sldId id="272" r:id="rId11"/>
    <p:sldId id="273" r:id="rId12"/>
    <p:sldId id="275" r:id="rId13"/>
    <p:sldId id="276" r:id="rId14"/>
    <p:sldId id="277" r:id="rId15"/>
    <p:sldId id="278" r:id="rId16"/>
    <p:sldId id="279" r:id="rId17"/>
    <p:sldId id="289" r:id="rId18"/>
    <p:sldId id="290" r:id="rId19"/>
    <p:sldId id="280" r:id="rId20"/>
    <p:sldId id="285" r:id="rId21"/>
    <p:sldId id="286" r:id="rId22"/>
    <p:sldId id="287" r:id="rId23"/>
    <p:sldId id="291" r:id="rId24"/>
  </p:sldIdLst>
  <p:sldSz cx="12192000" cy="6858000"/>
  <p:notesSz cx="6889750" cy="1002188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6" d="100"/>
          <a:sy n="76" d="100"/>
        </p:scale>
        <p:origin x="54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85559" cy="502835"/>
          </a:xfrm>
          <a:prstGeom prst="rect">
            <a:avLst/>
          </a:prstGeom>
        </p:spPr>
        <p:txBody>
          <a:bodyPr vert="horz" lIns="96625" tIns="48313" rIns="96625" bIns="48313" rtlCol="0"/>
          <a:lstStyle>
            <a:lvl1pPr algn="l">
              <a:defRPr sz="1300"/>
            </a:lvl1pPr>
          </a:lstStyle>
          <a:p>
            <a:endParaRPr lang="de-DE"/>
          </a:p>
        </p:txBody>
      </p:sp>
      <p:sp>
        <p:nvSpPr>
          <p:cNvPr id="3" name="Datumsplatzhalter 2"/>
          <p:cNvSpPr>
            <a:spLocks noGrp="1"/>
          </p:cNvSpPr>
          <p:nvPr>
            <p:ph type="dt" idx="1"/>
          </p:nvPr>
        </p:nvSpPr>
        <p:spPr>
          <a:xfrm>
            <a:off x="3902597" y="0"/>
            <a:ext cx="2985559" cy="502835"/>
          </a:xfrm>
          <a:prstGeom prst="rect">
            <a:avLst/>
          </a:prstGeom>
        </p:spPr>
        <p:txBody>
          <a:bodyPr vert="horz" lIns="96625" tIns="48313" rIns="96625" bIns="48313" rtlCol="0"/>
          <a:lstStyle>
            <a:lvl1pPr algn="r">
              <a:defRPr sz="1300"/>
            </a:lvl1pPr>
          </a:lstStyle>
          <a:p>
            <a:fld id="{710E1231-8A20-4534-A17B-232DD3EA8447}" type="datetimeFigureOut">
              <a:rPr lang="de-DE" smtClean="0"/>
              <a:t>05.06.2023</a:t>
            </a:fld>
            <a:endParaRPr lang="de-DE"/>
          </a:p>
        </p:txBody>
      </p:sp>
      <p:sp>
        <p:nvSpPr>
          <p:cNvPr id="4" name="Folienbildplatzhalt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25" tIns="48313" rIns="96625" bIns="48313" rtlCol="0" anchor="ctr"/>
          <a:lstStyle/>
          <a:p>
            <a:endParaRPr lang="de-DE"/>
          </a:p>
        </p:txBody>
      </p:sp>
      <p:sp>
        <p:nvSpPr>
          <p:cNvPr id="5" name="Notizenplatzhalter 4"/>
          <p:cNvSpPr>
            <a:spLocks noGrp="1"/>
          </p:cNvSpPr>
          <p:nvPr>
            <p:ph type="body" sz="quarter" idx="3"/>
          </p:nvPr>
        </p:nvSpPr>
        <p:spPr>
          <a:xfrm>
            <a:off x="688976" y="4823034"/>
            <a:ext cx="5511800" cy="3946118"/>
          </a:xfrm>
          <a:prstGeom prst="rect">
            <a:avLst/>
          </a:prstGeom>
        </p:spPr>
        <p:txBody>
          <a:bodyPr vert="horz" lIns="96625" tIns="48313" rIns="96625" bIns="48313"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519055"/>
            <a:ext cx="2985559" cy="502833"/>
          </a:xfrm>
          <a:prstGeom prst="rect">
            <a:avLst/>
          </a:prstGeom>
        </p:spPr>
        <p:txBody>
          <a:bodyPr vert="horz" lIns="96625" tIns="48313" rIns="96625" bIns="48313" rtlCol="0" anchor="b"/>
          <a:lstStyle>
            <a:lvl1pPr algn="l">
              <a:defRPr sz="1300"/>
            </a:lvl1pPr>
          </a:lstStyle>
          <a:p>
            <a:endParaRPr lang="de-DE"/>
          </a:p>
        </p:txBody>
      </p:sp>
      <p:sp>
        <p:nvSpPr>
          <p:cNvPr id="7" name="Foliennummernplatzhalter 6"/>
          <p:cNvSpPr>
            <a:spLocks noGrp="1"/>
          </p:cNvSpPr>
          <p:nvPr>
            <p:ph type="sldNum" sz="quarter" idx="5"/>
          </p:nvPr>
        </p:nvSpPr>
        <p:spPr>
          <a:xfrm>
            <a:off x="3902597" y="9519055"/>
            <a:ext cx="2985559" cy="502833"/>
          </a:xfrm>
          <a:prstGeom prst="rect">
            <a:avLst/>
          </a:prstGeom>
        </p:spPr>
        <p:txBody>
          <a:bodyPr vert="horz" lIns="96625" tIns="48313" rIns="96625" bIns="48313" rtlCol="0" anchor="b"/>
          <a:lstStyle>
            <a:lvl1pPr algn="r">
              <a:defRPr sz="1300"/>
            </a:lvl1pPr>
          </a:lstStyle>
          <a:p>
            <a:fld id="{38BD9FB3-C7A6-4EBF-A11A-371260898C79}" type="slidenum">
              <a:rPr lang="de-DE" smtClean="0"/>
              <a:t>‹Nr.›</a:t>
            </a:fld>
            <a:endParaRPr lang="de-DE"/>
          </a:p>
        </p:txBody>
      </p:sp>
    </p:spTree>
    <p:extLst>
      <p:ext uri="{BB962C8B-B14F-4D97-AF65-F5344CB8AC3E}">
        <p14:creationId xmlns:p14="http://schemas.microsoft.com/office/powerpoint/2010/main" val="1174463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8BD9FB3-C7A6-4EBF-A11A-371260898C79}" type="slidenum">
              <a:rPr lang="de-DE" smtClean="0"/>
              <a:t>2</a:t>
            </a:fld>
            <a:endParaRPr lang="de-DE"/>
          </a:p>
        </p:txBody>
      </p:sp>
    </p:spTree>
    <p:extLst>
      <p:ext uri="{BB962C8B-B14F-4D97-AF65-F5344CB8AC3E}">
        <p14:creationId xmlns:p14="http://schemas.microsoft.com/office/powerpoint/2010/main" val="864710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8BD9FB3-C7A6-4EBF-A11A-371260898C79}" type="slidenum">
              <a:rPr lang="de-DE" smtClean="0"/>
              <a:t>11</a:t>
            </a:fld>
            <a:endParaRPr lang="de-DE"/>
          </a:p>
        </p:txBody>
      </p:sp>
    </p:spTree>
    <p:extLst>
      <p:ext uri="{BB962C8B-B14F-4D97-AF65-F5344CB8AC3E}">
        <p14:creationId xmlns:p14="http://schemas.microsoft.com/office/powerpoint/2010/main" val="29018848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8BD9FB3-C7A6-4EBF-A11A-371260898C79}" type="slidenum">
              <a:rPr lang="de-DE" smtClean="0"/>
              <a:t>12</a:t>
            </a:fld>
            <a:endParaRPr lang="de-DE"/>
          </a:p>
        </p:txBody>
      </p:sp>
    </p:spTree>
    <p:extLst>
      <p:ext uri="{BB962C8B-B14F-4D97-AF65-F5344CB8AC3E}">
        <p14:creationId xmlns:p14="http://schemas.microsoft.com/office/powerpoint/2010/main" val="3146234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8BD9FB3-C7A6-4EBF-A11A-371260898C79}" type="slidenum">
              <a:rPr lang="de-DE" smtClean="0"/>
              <a:t>13</a:t>
            </a:fld>
            <a:endParaRPr lang="de-DE"/>
          </a:p>
        </p:txBody>
      </p:sp>
    </p:spTree>
    <p:extLst>
      <p:ext uri="{BB962C8B-B14F-4D97-AF65-F5344CB8AC3E}">
        <p14:creationId xmlns:p14="http://schemas.microsoft.com/office/powerpoint/2010/main" val="2472497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8BD9FB3-C7A6-4EBF-A11A-371260898C79}" type="slidenum">
              <a:rPr lang="de-DE" smtClean="0"/>
              <a:t>14</a:t>
            </a:fld>
            <a:endParaRPr lang="de-DE"/>
          </a:p>
        </p:txBody>
      </p:sp>
    </p:spTree>
    <p:extLst>
      <p:ext uri="{BB962C8B-B14F-4D97-AF65-F5344CB8AC3E}">
        <p14:creationId xmlns:p14="http://schemas.microsoft.com/office/powerpoint/2010/main" val="3766116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8BD9FB3-C7A6-4EBF-A11A-371260898C79}" type="slidenum">
              <a:rPr lang="de-DE" smtClean="0"/>
              <a:t>19</a:t>
            </a:fld>
            <a:endParaRPr lang="de-DE"/>
          </a:p>
        </p:txBody>
      </p:sp>
    </p:spTree>
    <p:extLst>
      <p:ext uri="{BB962C8B-B14F-4D97-AF65-F5344CB8AC3E}">
        <p14:creationId xmlns:p14="http://schemas.microsoft.com/office/powerpoint/2010/main" val="2872143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8BD9FB3-C7A6-4EBF-A11A-371260898C79}" type="slidenum">
              <a:rPr lang="de-DE" smtClean="0"/>
              <a:t>20</a:t>
            </a:fld>
            <a:endParaRPr lang="de-DE"/>
          </a:p>
        </p:txBody>
      </p:sp>
    </p:spTree>
    <p:extLst>
      <p:ext uri="{BB962C8B-B14F-4D97-AF65-F5344CB8AC3E}">
        <p14:creationId xmlns:p14="http://schemas.microsoft.com/office/powerpoint/2010/main" val="3535168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8BD9FB3-C7A6-4EBF-A11A-371260898C79}" type="slidenum">
              <a:rPr lang="de-DE" smtClean="0"/>
              <a:t>21</a:t>
            </a:fld>
            <a:endParaRPr lang="de-DE"/>
          </a:p>
        </p:txBody>
      </p:sp>
    </p:spTree>
    <p:extLst>
      <p:ext uri="{BB962C8B-B14F-4D97-AF65-F5344CB8AC3E}">
        <p14:creationId xmlns:p14="http://schemas.microsoft.com/office/powerpoint/2010/main" val="28824885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8BD9FB3-C7A6-4EBF-A11A-371260898C79}" type="slidenum">
              <a:rPr lang="de-DE" smtClean="0"/>
              <a:t>22</a:t>
            </a:fld>
            <a:endParaRPr lang="de-DE"/>
          </a:p>
        </p:txBody>
      </p:sp>
    </p:spTree>
    <p:extLst>
      <p:ext uri="{BB962C8B-B14F-4D97-AF65-F5344CB8AC3E}">
        <p14:creationId xmlns:p14="http://schemas.microsoft.com/office/powerpoint/2010/main" val="141012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8BD9FB3-C7A6-4EBF-A11A-371260898C79}" type="slidenum">
              <a:rPr lang="de-DE" smtClean="0"/>
              <a:t>23</a:t>
            </a:fld>
            <a:endParaRPr lang="de-DE"/>
          </a:p>
        </p:txBody>
      </p:sp>
    </p:spTree>
    <p:extLst>
      <p:ext uri="{BB962C8B-B14F-4D97-AF65-F5344CB8AC3E}">
        <p14:creationId xmlns:p14="http://schemas.microsoft.com/office/powerpoint/2010/main" val="2592428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8BD9FB3-C7A6-4EBF-A11A-371260898C79}" type="slidenum">
              <a:rPr lang="de-DE" smtClean="0"/>
              <a:t>3</a:t>
            </a:fld>
            <a:endParaRPr lang="de-DE"/>
          </a:p>
        </p:txBody>
      </p:sp>
    </p:spTree>
    <p:extLst>
      <p:ext uri="{BB962C8B-B14F-4D97-AF65-F5344CB8AC3E}">
        <p14:creationId xmlns:p14="http://schemas.microsoft.com/office/powerpoint/2010/main" val="1539218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8BD9FB3-C7A6-4EBF-A11A-371260898C79}" type="slidenum">
              <a:rPr lang="de-DE" smtClean="0"/>
              <a:t>4</a:t>
            </a:fld>
            <a:endParaRPr lang="de-DE"/>
          </a:p>
        </p:txBody>
      </p:sp>
    </p:spTree>
    <p:extLst>
      <p:ext uri="{BB962C8B-B14F-4D97-AF65-F5344CB8AC3E}">
        <p14:creationId xmlns:p14="http://schemas.microsoft.com/office/powerpoint/2010/main" val="2192374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8BD9FB3-C7A6-4EBF-A11A-371260898C79}" type="slidenum">
              <a:rPr lang="de-DE" smtClean="0"/>
              <a:t>5</a:t>
            </a:fld>
            <a:endParaRPr lang="de-DE"/>
          </a:p>
        </p:txBody>
      </p:sp>
    </p:spTree>
    <p:extLst>
      <p:ext uri="{BB962C8B-B14F-4D97-AF65-F5344CB8AC3E}">
        <p14:creationId xmlns:p14="http://schemas.microsoft.com/office/powerpoint/2010/main" val="41311357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8BD9FB3-C7A6-4EBF-A11A-371260898C79}" type="slidenum">
              <a:rPr lang="de-DE" smtClean="0"/>
              <a:t>6</a:t>
            </a:fld>
            <a:endParaRPr lang="de-DE"/>
          </a:p>
        </p:txBody>
      </p:sp>
    </p:spTree>
    <p:extLst>
      <p:ext uri="{BB962C8B-B14F-4D97-AF65-F5344CB8AC3E}">
        <p14:creationId xmlns:p14="http://schemas.microsoft.com/office/powerpoint/2010/main" val="1185751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8BD9FB3-C7A6-4EBF-A11A-371260898C79}" type="slidenum">
              <a:rPr lang="de-DE" smtClean="0"/>
              <a:t>7</a:t>
            </a:fld>
            <a:endParaRPr lang="de-DE"/>
          </a:p>
        </p:txBody>
      </p:sp>
    </p:spTree>
    <p:extLst>
      <p:ext uri="{BB962C8B-B14F-4D97-AF65-F5344CB8AC3E}">
        <p14:creationId xmlns:p14="http://schemas.microsoft.com/office/powerpoint/2010/main" val="37632815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8BD9FB3-C7A6-4EBF-A11A-371260898C79}" type="slidenum">
              <a:rPr lang="de-DE" smtClean="0"/>
              <a:t>8</a:t>
            </a:fld>
            <a:endParaRPr lang="de-DE"/>
          </a:p>
        </p:txBody>
      </p:sp>
    </p:spTree>
    <p:extLst>
      <p:ext uri="{BB962C8B-B14F-4D97-AF65-F5344CB8AC3E}">
        <p14:creationId xmlns:p14="http://schemas.microsoft.com/office/powerpoint/2010/main" val="3988095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8BD9FB3-C7A6-4EBF-A11A-371260898C79}" type="slidenum">
              <a:rPr lang="de-DE" smtClean="0"/>
              <a:t>9</a:t>
            </a:fld>
            <a:endParaRPr lang="de-DE"/>
          </a:p>
        </p:txBody>
      </p:sp>
    </p:spTree>
    <p:extLst>
      <p:ext uri="{BB962C8B-B14F-4D97-AF65-F5344CB8AC3E}">
        <p14:creationId xmlns:p14="http://schemas.microsoft.com/office/powerpoint/2010/main" val="3338079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38BD9FB3-C7A6-4EBF-A11A-371260898C79}" type="slidenum">
              <a:rPr lang="de-DE" smtClean="0"/>
              <a:t>10</a:t>
            </a:fld>
            <a:endParaRPr lang="de-DE"/>
          </a:p>
        </p:txBody>
      </p:sp>
    </p:spTree>
    <p:extLst>
      <p:ext uri="{BB962C8B-B14F-4D97-AF65-F5344CB8AC3E}">
        <p14:creationId xmlns:p14="http://schemas.microsoft.com/office/powerpoint/2010/main" val="3021133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4BAF2089-AE36-459E-A5E2-E5AA0063C19D}" type="datetimeFigureOut">
              <a:rPr lang="de-DE" smtClean="0"/>
              <a:t>05.06.2023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78A72B3-B98E-4A0A-9BF2-66EA3FEA355C}" type="slidenum">
              <a:rPr lang="de-DE" smtClean="0"/>
              <a:t>‹Nr.›</a:t>
            </a:fld>
            <a:endParaRPr lang="de-DE"/>
          </a:p>
        </p:txBody>
      </p:sp>
    </p:spTree>
    <p:extLst>
      <p:ext uri="{BB962C8B-B14F-4D97-AF65-F5344CB8AC3E}">
        <p14:creationId xmlns:p14="http://schemas.microsoft.com/office/powerpoint/2010/main" val="3735490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4BAF2089-AE36-459E-A5E2-E5AA0063C19D}" type="datetimeFigureOut">
              <a:rPr lang="de-DE" smtClean="0"/>
              <a:t>05.06.2023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78A72B3-B98E-4A0A-9BF2-66EA3FEA355C}" type="slidenum">
              <a:rPr lang="de-DE" smtClean="0"/>
              <a:t>‹Nr.›</a:t>
            </a:fld>
            <a:endParaRPr lang="de-DE"/>
          </a:p>
        </p:txBody>
      </p:sp>
    </p:spTree>
    <p:extLst>
      <p:ext uri="{BB962C8B-B14F-4D97-AF65-F5344CB8AC3E}">
        <p14:creationId xmlns:p14="http://schemas.microsoft.com/office/powerpoint/2010/main" val="4012828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4BAF2089-AE36-459E-A5E2-E5AA0063C19D}" type="datetimeFigureOut">
              <a:rPr lang="de-DE" smtClean="0"/>
              <a:t>05.06.2023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78A72B3-B98E-4A0A-9BF2-66EA3FEA355C}" type="slidenum">
              <a:rPr lang="de-DE" smtClean="0"/>
              <a:t>‹Nr.›</a:t>
            </a:fld>
            <a:endParaRPr lang="de-DE"/>
          </a:p>
        </p:txBody>
      </p:sp>
    </p:spTree>
    <p:extLst>
      <p:ext uri="{BB962C8B-B14F-4D97-AF65-F5344CB8AC3E}">
        <p14:creationId xmlns:p14="http://schemas.microsoft.com/office/powerpoint/2010/main" val="2774572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einspaltig">
    <p:bg>
      <p:bgPr>
        <a:solidFill>
          <a:schemeClr val="bg1"/>
        </a:solidFill>
        <a:effectLst/>
      </p:bgPr>
    </p:bg>
    <p:spTree>
      <p:nvGrpSpPr>
        <p:cNvPr id="1" name=""/>
        <p:cNvGrpSpPr/>
        <p:nvPr/>
      </p:nvGrpSpPr>
      <p:grpSpPr>
        <a:xfrm>
          <a:off x="0" y="0"/>
          <a:ext cx="0" cy="0"/>
          <a:chOff x="0" y="0"/>
          <a:chExt cx="0" cy="0"/>
        </a:xfrm>
      </p:grpSpPr>
      <p:pic>
        <p:nvPicPr>
          <p:cNvPr id="12" name="Grafik 11">
            <a:extLst>
              <a:ext uri="{FF2B5EF4-FFF2-40B4-BE49-F238E27FC236}">
                <a16:creationId xmlns="" xmlns:a16="http://schemas.microsoft.com/office/drawing/2014/main" id="{583E1007-EFC4-AE47-AEC1-C210AC647871}"/>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9448800" y="-4489"/>
            <a:ext cx="2743200" cy="1578568"/>
          </a:xfrm>
          <a:prstGeom prst="rect">
            <a:avLst/>
          </a:prstGeom>
        </p:spPr>
      </p:pic>
      <p:cxnSp>
        <p:nvCxnSpPr>
          <p:cNvPr id="13" name="Gerade Verbindung 12">
            <a:extLst>
              <a:ext uri="{FF2B5EF4-FFF2-40B4-BE49-F238E27FC236}">
                <a16:creationId xmlns="" xmlns:a16="http://schemas.microsoft.com/office/drawing/2014/main" id="{30E39291-E0EE-8E4B-8EDC-F8ED6B8D16C4}"/>
              </a:ext>
            </a:extLst>
          </p:cNvPr>
          <p:cNvCxnSpPr>
            <a:cxnSpLocks/>
          </p:cNvCxnSpPr>
          <p:nvPr userDrawn="1"/>
        </p:nvCxnSpPr>
        <p:spPr>
          <a:xfrm>
            <a:off x="431800" y="6482365"/>
            <a:ext cx="11328400"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extplatzhalter 6">
            <a:extLst>
              <a:ext uri="{FF2B5EF4-FFF2-40B4-BE49-F238E27FC236}">
                <a16:creationId xmlns="" xmlns:a16="http://schemas.microsoft.com/office/drawing/2014/main" id="{E03B34A9-9B62-F946-AFBC-ACBE203A4B4D}"/>
              </a:ext>
            </a:extLst>
          </p:cNvPr>
          <p:cNvSpPr>
            <a:spLocks noGrp="1"/>
          </p:cNvSpPr>
          <p:nvPr>
            <p:ph type="body" sz="quarter" idx="10"/>
          </p:nvPr>
        </p:nvSpPr>
        <p:spPr>
          <a:xfrm>
            <a:off x="431801" y="1915584"/>
            <a:ext cx="9502219" cy="4466165"/>
          </a:xfrm>
        </p:spPr>
        <p:txBody>
          <a:bodyPr/>
          <a:lstStyle>
            <a:lvl1pPr marL="287993" indent="-287859">
              <a:buFont typeface="Symbol" pitchFamily="2" charset="2"/>
              <a:buChar char="-"/>
              <a:tabLst/>
              <a:defRPr/>
            </a:lvl1pPr>
            <a:lvl2pPr marL="575719" indent="-277277">
              <a:buFont typeface="Symbol" pitchFamily="2" charset="2"/>
              <a:buChar char="-"/>
              <a:tabLst>
                <a:tab pos="408507" algn="l"/>
              </a:tabLst>
              <a:defRPr/>
            </a:lvl2pPr>
            <a:lvl3pPr marL="863578" indent="-266693">
              <a:buFont typeface="Symbol" pitchFamily="2" charset="2"/>
              <a:buChar char="-"/>
              <a:tabLst>
                <a:tab pos="939777" algn="l"/>
                <a:tab pos="1238220" algn="l"/>
              </a:tabLst>
              <a:defRPr/>
            </a:lvl3pPr>
            <a:lvl4pPr>
              <a:buNone/>
              <a:defRPr/>
            </a:lvl4pPr>
            <a:lvl5pPr>
              <a:buNone/>
              <a:defRPr/>
            </a:lvl5pPr>
          </a:lstStyle>
          <a:p>
            <a:pPr lvl="0"/>
            <a:r>
              <a:rPr lang="de-DE"/>
              <a:t>Mastertextformat bearbeiten</a:t>
            </a:r>
          </a:p>
          <a:p>
            <a:pPr lvl="1"/>
            <a:r>
              <a:rPr lang="de-DE"/>
              <a:t>Zweite Ebene</a:t>
            </a:r>
          </a:p>
          <a:p>
            <a:pPr lvl="2"/>
            <a:r>
              <a:rPr lang="de-DE"/>
              <a:t>Dritte Ebene</a:t>
            </a:r>
          </a:p>
        </p:txBody>
      </p:sp>
      <p:sp>
        <p:nvSpPr>
          <p:cNvPr id="17" name="Textplatzhalter 23">
            <a:extLst>
              <a:ext uri="{FF2B5EF4-FFF2-40B4-BE49-F238E27FC236}">
                <a16:creationId xmlns="" xmlns:a16="http://schemas.microsoft.com/office/drawing/2014/main" id="{D0CDDE6A-6BC0-5848-988E-162122C81486}"/>
              </a:ext>
            </a:extLst>
          </p:cNvPr>
          <p:cNvSpPr>
            <a:spLocks noGrp="1"/>
          </p:cNvSpPr>
          <p:nvPr>
            <p:ph type="body" sz="quarter" idx="11" hasCustomPrompt="1"/>
          </p:nvPr>
        </p:nvSpPr>
        <p:spPr>
          <a:xfrm>
            <a:off x="431763" y="1557101"/>
            <a:ext cx="9502256" cy="346075"/>
          </a:xfrm>
        </p:spPr>
        <p:txBody>
          <a:bodyPr/>
          <a:lstStyle>
            <a:lvl1pPr>
              <a:buNone/>
              <a:defRPr b="1" i="0">
                <a:latin typeface="Arial" panose="020B0604020202020204" pitchFamily="34" charset="0"/>
                <a:cs typeface="Arial" panose="020B0604020202020204" pitchFamily="34" charset="0"/>
              </a:defRPr>
            </a:lvl1pPr>
            <a:lvl2pPr>
              <a:buNone/>
              <a:defRPr/>
            </a:lvl2pPr>
            <a:lvl3pPr>
              <a:buNone/>
              <a:defRPr/>
            </a:lvl3pPr>
            <a:lvl4pPr>
              <a:buNone/>
              <a:defRPr/>
            </a:lvl4pPr>
            <a:lvl5pPr>
              <a:buNone/>
              <a:defRPr/>
            </a:lvl5pPr>
          </a:lstStyle>
          <a:p>
            <a:pPr lvl="0"/>
            <a:r>
              <a:rPr lang="de-DE" dirty="0" err="1"/>
              <a:t>Masterüberschriftsformat</a:t>
            </a:r>
            <a:r>
              <a:rPr lang="de-DE" dirty="0"/>
              <a:t> bearbeiten</a:t>
            </a:r>
          </a:p>
        </p:txBody>
      </p:sp>
      <p:sp>
        <p:nvSpPr>
          <p:cNvPr id="8" name="Fußzeilenplatzhalter 7">
            <a:extLst>
              <a:ext uri="{FF2B5EF4-FFF2-40B4-BE49-F238E27FC236}">
                <a16:creationId xmlns="" xmlns:a16="http://schemas.microsoft.com/office/drawing/2014/main" id="{063AE42D-7BF8-4663-B015-182343B9D4A2}"/>
              </a:ext>
            </a:extLst>
          </p:cNvPr>
          <p:cNvSpPr>
            <a:spLocks noGrp="1"/>
          </p:cNvSpPr>
          <p:nvPr>
            <p:ph type="ftr" sz="quarter" idx="13"/>
          </p:nvPr>
        </p:nvSpPr>
        <p:spPr/>
        <p:txBody>
          <a:bodyPr/>
          <a:lstStyle/>
          <a:p>
            <a:r>
              <a:rPr lang="de-DE"/>
              <a:t>RV-Halt Lorsch/Einhausen</a:t>
            </a:r>
            <a:endParaRPr lang="de-DE" dirty="0"/>
          </a:p>
        </p:txBody>
      </p:sp>
      <p:sp>
        <p:nvSpPr>
          <p:cNvPr id="15" name="Datumsplatzhalter 3">
            <a:extLst>
              <a:ext uri="{FF2B5EF4-FFF2-40B4-BE49-F238E27FC236}">
                <a16:creationId xmlns="" xmlns:a16="http://schemas.microsoft.com/office/drawing/2014/main" id="{CCE817C2-A217-034F-B74A-24452AF9B4A4}"/>
              </a:ext>
            </a:extLst>
          </p:cNvPr>
          <p:cNvSpPr>
            <a:spLocks noGrp="1"/>
          </p:cNvSpPr>
          <p:nvPr>
            <p:ph type="dt" sz="half" idx="2"/>
          </p:nvPr>
        </p:nvSpPr>
        <p:spPr>
          <a:xfrm>
            <a:off x="8953323" y="6513600"/>
            <a:ext cx="1950277" cy="218944"/>
          </a:xfrm>
          <a:prstGeom prst="rect">
            <a:avLst/>
          </a:prstGeom>
        </p:spPr>
        <p:txBody>
          <a:bodyPr vert="horz" lIns="91440" tIns="45720" rIns="0" bIns="45720" rtlCol="0" anchor="ctr"/>
          <a:lstStyle>
            <a:lvl1pPr algn="r">
              <a:defRPr sz="1051">
                <a:solidFill>
                  <a:schemeClr val="tx1"/>
                </a:solidFill>
              </a:defRPr>
            </a:lvl1pPr>
          </a:lstStyle>
          <a:p>
            <a:r>
              <a:rPr lang="de-DE"/>
              <a:t>Entwurfsstand 07.12.2022</a:t>
            </a:r>
            <a:endParaRPr lang="de-DE" dirty="0"/>
          </a:p>
        </p:txBody>
      </p:sp>
      <p:sp>
        <p:nvSpPr>
          <p:cNvPr id="18" name="Foliennummernplatzhalter 5">
            <a:extLst>
              <a:ext uri="{FF2B5EF4-FFF2-40B4-BE49-F238E27FC236}">
                <a16:creationId xmlns="" xmlns:a16="http://schemas.microsoft.com/office/drawing/2014/main" id="{BC292043-AE34-A840-AA1B-12546FC10549}"/>
              </a:ext>
            </a:extLst>
          </p:cNvPr>
          <p:cNvSpPr>
            <a:spLocks noGrp="1"/>
          </p:cNvSpPr>
          <p:nvPr>
            <p:ph type="sldNum" sz="quarter" idx="4"/>
          </p:nvPr>
        </p:nvSpPr>
        <p:spPr>
          <a:xfrm>
            <a:off x="10942743" y="6518401"/>
            <a:ext cx="805507" cy="210063"/>
          </a:xfrm>
          <a:prstGeom prst="rect">
            <a:avLst/>
          </a:prstGeom>
        </p:spPr>
        <p:txBody>
          <a:bodyPr vert="horz" lIns="0" tIns="45720" rIns="0" bIns="45720" rtlCol="0" anchor="ctr"/>
          <a:lstStyle>
            <a:lvl1pPr algn="r">
              <a:defRPr sz="1051">
                <a:solidFill>
                  <a:schemeClr val="tx1"/>
                </a:solidFill>
              </a:defRPr>
            </a:lvl1pPr>
          </a:lstStyle>
          <a:p>
            <a:r>
              <a:rPr lang="de-DE" dirty="0"/>
              <a:t>Seite </a:t>
            </a:r>
            <a:fld id="{4FD61858-1F04-43F6-A4AD-B38D1F2525AB}" type="slidenum">
              <a:rPr lang="de-DE" smtClean="0"/>
              <a:pPr/>
              <a:t>‹Nr.›</a:t>
            </a:fld>
            <a:endParaRPr lang="de-DE" dirty="0"/>
          </a:p>
        </p:txBody>
      </p:sp>
      <p:sp>
        <p:nvSpPr>
          <p:cNvPr id="2" name="Textfeld 1">
            <a:extLst>
              <a:ext uri="{FF2B5EF4-FFF2-40B4-BE49-F238E27FC236}">
                <a16:creationId xmlns="" xmlns:a16="http://schemas.microsoft.com/office/drawing/2014/main" id="{A9F8DE54-E749-5846-9532-CDA5D03DC5C8}"/>
              </a:ext>
            </a:extLst>
          </p:cNvPr>
          <p:cNvSpPr txBox="1"/>
          <p:nvPr userDrawn="1"/>
        </p:nvSpPr>
        <p:spPr>
          <a:xfrm>
            <a:off x="3568931" y="2105891"/>
            <a:ext cx="0" cy="0"/>
          </a:xfrm>
          <a:prstGeom prst="rect">
            <a:avLst/>
          </a:prstGeom>
          <a:noFill/>
        </p:spPr>
        <p:txBody>
          <a:bodyPr wrap="none" lIns="0" rIns="0" rtlCol="0" anchor="ctr" anchorCtr="0">
            <a:noAutofit/>
          </a:bodyPr>
          <a:lstStyle/>
          <a:p>
            <a:pPr algn="r"/>
            <a:endParaRPr lang="de-DE" sz="1400" dirty="0"/>
          </a:p>
        </p:txBody>
      </p:sp>
      <p:sp>
        <p:nvSpPr>
          <p:cNvPr id="14" name="Titel 1">
            <a:extLst>
              <a:ext uri="{FF2B5EF4-FFF2-40B4-BE49-F238E27FC236}">
                <a16:creationId xmlns="" xmlns:a16="http://schemas.microsoft.com/office/drawing/2014/main" id="{A1E2D31D-166A-964A-9707-417E59562B2D}"/>
              </a:ext>
            </a:extLst>
          </p:cNvPr>
          <p:cNvSpPr>
            <a:spLocks noGrp="1"/>
          </p:cNvSpPr>
          <p:nvPr>
            <p:ph type="title" hasCustomPrompt="1"/>
          </p:nvPr>
        </p:nvSpPr>
        <p:spPr>
          <a:xfrm>
            <a:off x="416670" y="294382"/>
            <a:ext cx="11329989" cy="370660"/>
          </a:xfrm>
        </p:spPr>
        <p:txBody>
          <a:bodyPr anchor="t" anchorCtr="0"/>
          <a:lstStyle>
            <a:lvl1pPr marL="626999" indent="-626999">
              <a:tabLst/>
              <a:defRPr sz="2400">
                <a:solidFill>
                  <a:schemeClr val="tx1"/>
                </a:solidFill>
              </a:defRPr>
            </a:lvl1pPr>
          </a:lstStyle>
          <a:p>
            <a:r>
              <a:rPr lang="de-DE" dirty="0"/>
              <a:t>1	Standardfolien für „technische“ Präsentationen</a:t>
            </a:r>
          </a:p>
        </p:txBody>
      </p:sp>
      <p:sp>
        <p:nvSpPr>
          <p:cNvPr id="19" name="Untertitel 2">
            <a:extLst>
              <a:ext uri="{FF2B5EF4-FFF2-40B4-BE49-F238E27FC236}">
                <a16:creationId xmlns="" xmlns:a16="http://schemas.microsoft.com/office/drawing/2014/main" id="{EAA56609-9AEB-C64B-A13D-603C1F0764AA}"/>
              </a:ext>
            </a:extLst>
          </p:cNvPr>
          <p:cNvSpPr>
            <a:spLocks noGrp="1"/>
          </p:cNvSpPr>
          <p:nvPr>
            <p:ph type="subTitle" idx="1" hasCustomPrompt="1"/>
          </p:nvPr>
        </p:nvSpPr>
        <p:spPr>
          <a:xfrm>
            <a:off x="418259" y="675553"/>
            <a:ext cx="11329991" cy="362647"/>
          </a:xfrm>
        </p:spPr>
        <p:txBody>
          <a:bodyPr anchor="t" anchorCtr="0">
            <a:noAutofit/>
          </a:bodyPr>
          <a:lstStyle>
            <a:lvl1pPr marL="626999" marR="0" indent="-626999" algn="l" defTabSz="914309" rtl="0" eaLnBrk="1" fontAlgn="auto" latinLnBrk="0" hangingPunct="1">
              <a:lnSpc>
                <a:spcPct val="100000"/>
              </a:lnSpc>
              <a:spcBef>
                <a:spcPts val="0"/>
              </a:spcBef>
              <a:spcAft>
                <a:spcPts val="300"/>
              </a:spcAft>
              <a:buClrTx/>
              <a:buSzTx/>
              <a:buFont typeface="Arial" panose="020B0604020202020204" pitchFamily="34" charset="0"/>
              <a:buNone/>
              <a:tabLst/>
              <a:defRPr lang="de-DE" sz="2000" b="0" i="0" kern="1200" dirty="0" smtClean="0">
                <a:solidFill>
                  <a:schemeClr val="bg2"/>
                </a:solidFill>
                <a:latin typeface="Arial" panose="020B0604020202020204" pitchFamily="34" charset="0"/>
                <a:ea typeface="Arial" panose="020B0604020202020204" pitchFamily="34" charset="0"/>
                <a:cs typeface="Arial" panose="020B0604020202020204" pitchFamily="34" charset="0"/>
              </a:defRPr>
            </a:lvl1pPr>
            <a:lvl2pPr marL="457155" indent="0" algn="ctr">
              <a:buNone/>
              <a:defRPr sz="2000"/>
            </a:lvl2pPr>
            <a:lvl3pPr marL="914309" indent="0" algn="ctr">
              <a:buNone/>
              <a:defRPr sz="18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de-DE" dirty="0"/>
              <a:t>	(optional) in der Regel mit Untertitel (2. Gliederungsebene)</a:t>
            </a:r>
          </a:p>
        </p:txBody>
      </p:sp>
    </p:spTree>
    <p:extLst>
      <p:ext uri="{BB962C8B-B14F-4D97-AF65-F5344CB8AC3E}">
        <p14:creationId xmlns:p14="http://schemas.microsoft.com/office/powerpoint/2010/main" val="2439156312"/>
      </p:ext>
    </p:extLst>
  </p:cSld>
  <p:clrMapOvr>
    <a:masterClrMapping/>
  </p:clrMapOvr>
  <p:extLst>
    <p:ext uri="{DCECCB84-F9BA-43D5-87BE-67443E8EF086}">
      <p15:sldGuideLst xmlns:p15="http://schemas.microsoft.com/office/powerpoint/2012/main">
        <p15:guide id="1" orient="horz" pos="446">
          <p15:clr>
            <a:srgbClr val="FBAE40"/>
          </p15:clr>
        </p15:guide>
        <p15:guide id="2" pos="204">
          <p15:clr>
            <a:srgbClr val="FBAE40"/>
          </p15:clr>
        </p15:guide>
        <p15:guide id="3" orient="horz" pos="1620">
          <p15:clr>
            <a:srgbClr val="FBAE40"/>
          </p15:clr>
        </p15:guide>
        <p15:guide id="4" orient="horz" pos="905">
          <p15:clr>
            <a:srgbClr val="FBAE40"/>
          </p15:clr>
        </p15:guide>
        <p15:guide id="5" orient="horz" pos="3015">
          <p15:clr>
            <a:srgbClr val="FBAE40"/>
          </p15:clr>
        </p15:guide>
        <p15:guide id="6" pos="2846">
          <p15:clr>
            <a:srgbClr val="FBAE40"/>
          </p15:clr>
        </p15:guide>
        <p15:guide id="7" pos="2914">
          <p15:clr>
            <a:srgbClr val="FBAE40"/>
          </p15:clr>
        </p15:guide>
        <p15:guide id="8" pos="5556">
          <p15:clr>
            <a:srgbClr val="FBAE40"/>
          </p15:clr>
        </p15:guide>
        <p15:guide id="9" pos="1043">
          <p15:clr>
            <a:srgbClr val="FBAE40"/>
          </p15:clr>
        </p15:guide>
        <p15:guide id="10" pos="1111">
          <p15:clr>
            <a:srgbClr val="FBAE40"/>
          </p15:clr>
        </p15:guide>
        <p15:guide id="11" pos="1950">
          <p15:clr>
            <a:srgbClr val="FBAE40"/>
          </p15:clr>
        </p15:guide>
        <p15:guide id="12" pos="2018">
          <p15:clr>
            <a:srgbClr val="FBAE40"/>
          </p15:clr>
        </p15:guide>
        <p15:guide id="13" pos="3742">
          <p15:clr>
            <a:srgbClr val="FBAE40"/>
          </p15:clr>
        </p15:guide>
        <p15:guide id="14" pos="3810">
          <p15:clr>
            <a:srgbClr val="FBAE40"/>
          </p15:clr>
        </p15:guide>
        <p15:guide id="15" pos="4626">
          <p15:clr>
            <a:srgbClr val="FBAE40"/>
          </p15:clr>
        </p15:guide>
        <p15:guide id="16" pos="469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4BAF2089-AE36-459E-A5E2-E5AA0063C19D}" type="datetimeFigureOut">
              <a:rPr lang="de-DE" smtClean="0"/>
              <a:t>05.06.2023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78A72B3-B98E-4A0A-9BF2-66EA3FEA355C}" type="slidenum">
              <a:rPr lang="de-DE" smtClean="0"/>
              <a:t>‹Nr.›</a:t>
            </a:fld>
            <a:endParaRPr lang="de-DE"/>
          </a:p>
        </p:txBody>
      </p:sp>
    </p:spTree>
    <p:extLst>
      <p:ext uri="{BB962C8B-B14F-4D97-AF65-F5344CB8AC3E}">
        <p14:creationId xmlns:p14="http://schemas.microsoft.com/office/powerpoint/2010/main" val="3138243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4BAF2089-AE36-459E-A5E2-E5AA0063C19D}" type="datetimeFigureOut">
              <a:rPr lang="de-DE" smtClean="0"/>
              <a:t>05.06.2023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78A72B3-B98E-4A0A-9BF2-66EA3FEA355C}" type="slidenum">
              <a:rPr lang="de-DE" smtClean="0"/>
              <a:t>‹Nr.›</a:t>
            </a:fld>
            <a:endParaRPr lang="de-DE"/>
          </a:p>
        </p:txBody>
      </p:sp>
    </p:spTree>
    <p:extLst>
      <p:ext uri="{BB962C8B-B14F-4D97-AF65-F5344CB8AC3E}">
        <p14:creationId xmlns:p14="http://schemas.microsoft.com/office/powerpoint/2010/main" val="1053300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4BAF2089-AE36-459E-A5E2-E5AA0063C19D}" type="datetimeFigureOut">
              <a:rPr lang="de-DE" smtClean="0"/>
              <a:t>05.06.2023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78A72B3-B98E-4A0A-9BF2-66EA3FEA355C}" type="slidenum">
              <a:rPr lang="de-DE" smtClean="0"/>
              <a:t>‹Nr.›</a:t>
            </a:fld>
            <a:endParaRPr lang="de-DE"/>
          </a:p>
        </p:txBody>
      </p:sp>
    </p:spTree>
    <p:extLst>
      <p:ext uri="{BB962C8B-B14F-4D97-AF65-F5344CB8AC3E}">
        <p14:creationId xmlns:p14="http://schemas.microsoft.com/office/powerpoint/2010/main" val="1754807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4BAF2089-AE36-459E-A5E2-E5AA0063C19D}" type="datetimeFigureOut">
              <a:rPr lang="de-DE" smtClean="0"/>
              <a:t>05.06.2023</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578A72B3-B98E-4A0A-9BF2-66EA3FEA355C}" type="slidenum">
              <a:rPr lang="de-DE" smtClean="0"/>
              <a:t>‹Nr.›</a:t>
            </a:fld>
            <a:endParaRPr lang="de-DE"/>
          </a:p>
        </p:txBody>
      </p:sp>
    </p:spTree>
    <p:extLst>
      <p:ext uri="{BB962C8B-B14F-4D97-AF65-F5344CB8AC3E}">
        <p14:creationId xmlns:p14="http://schemas.microsoft.com/office/powerpoint/2010/main" val="33685983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4BAF2089-AE36-459E-A5E2-E5AA0063C19D}" type="datetimeFigureOut">
              <a:rPr lang="de-DE" smtClean="0"/>
              <a:t>05.06.2023</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578A72B3-B98E-4A0A-9BF2-66EA3FEA355C}" type="slidenum">
              <a:rPr lang="de-DE" smtClean="0"/>
              <a:t>‹Nr.›</a:t>
            </a:fld>
            <a:endParaRPr lang="de-DE"/>
          </a:p>
        </p:txBody>
      </p:sp>
    </p:spTree>
    <p:extLst>
      <p:ext uri="{BB962C8B-B14F-4D97-AF65-F5344CB8AC3E}">
        <p14:creationId xmlns:p14="http://schemas.microsoft.com/office/powerpoint/2010/main" val="3508967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4BAF2089-AE36-459E-A5E2-E5AA0063C19D}" type="datetimeFigureOut">
              <a:rPr lang="de-DE" smtClean="0"/>
              <a:t>05.06.2023</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578A72B3-B98E-4A0A-9BF2-66EA3FEA355C}" type="slidenum">
              <a:rPr lang="de-DE" smtClean="0"/>
              <a:t>‹Nr.›</a:t>
            </a:fld>
            <a:endParaRPr lang="de-DE"/>
          </a:p>
        </p:txBody>
      </p:sp>
    </p:spTree>
    <p:extLst>
      <p:ext uri="{BB962C8B-B14F-4D97-AF65-F5344CB8AC3E}">
        <p14:creationId xmlns:p14="http://schemas.microsoft.com/office/powerpoint/2010/main" val="3798912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4BAF2089-AE36-459E-A5E2-E5AA0063C19D}" type="datetimeFigureOut">
              <a:rPr lang="de-DE" smtClean="0"/>
              <a:t>05.06.2023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78A72B3-B98E-4A0A-9BF2-66EA3FEA355C}" type="slidenum">
              <a:rPr lang="de-DE" smtClean="0"/>
              <a:t>‹Nr.›</a:t>
            </a:fld>
            <a:endParaRPr lang="de-DE"/>
          </a:p>
        </p:txBody>
      </p:sp>
    </p:spTree>
    <p:extLst>
      <p:ext uri="{BB962C8B-B14F-4D97-AF65-F5344CB8AC3E}">
        <p14:creationId xmlns:p14="http://schemas.microsoft.com/office/powerpoint/2010/main" val="125483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4BAF2089-AE36-459E-A5E2-E5AA0063C19D}" type="datetimeFigureOut">
              <a:rPr lang="de-DE" smtClean="0"/>
              <a:t>05.06.2023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78A72B3-B98E-4A0A-9BF2-66EA3FEA355C}" type="slidenum">
              <a:rPr lang="de-DE" smtClean="0"/>
              <a:t>‹Nr.›</a:t>
            </a:fld>
            <a:endParaRPr lang="de-DE"/>
          </a:p>
        </p:txBody>
      </p:sp>
    </p:spTree>
    <p:extLst>
      <p:ext uri="{BB962C8B-B14F-4D97-AF65-F5344CB8AC3E}">
        <p14:creationId xmlns:p14="http://schemas.microsoft.com/office/powerpoint/2010/main" val="1869996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AF2089-AE36-459E-A5E2-E5AA0063C19D}" type="datetimeFigureOut">
              <a:rPr lang="de-DE" smtClean="0"/>
              <a:t>05.06.2023</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8A72B3-B98E-4A0A-9BF2-66EA3FEA355C}" type="slidenum">
              <a:rPr lang="de-DE" smtClean="0"/>
              <a:t>‹Nr.›</a:t>
            </a:fld>
            <a:endParaRPr lang="de-DE"/>
          </a:p>
        </p:txBody>
      </p:sp>
    </p:spTree>
    <p:extLst>
      <p:ext uri="{BB962C8B-B14F-4D97-AF65-F5344CB8AC3E}">
        <p14:creationId xmlns:p14="http://schemas.microsoft.com/office/powerpoint/2010/main" val="34460332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emf"/></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hyperlink" Target="https://de.wikipedia.org/wiki/%C3%9Cberholbahnhof" TargetMode="Externa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026276" y="3797301"/>
            <a:ext cx="8354096" cy="1662516"/>
          </a:xfrm>
        </p:spPr>
        <p:txBody>
          <a:bodyPr>
            <a:normAutofit/>
          </a:bodyPr>
          <a:lstStyle/>
          <a:p>
            <a:r>
              <a:rPr lang="de-DE" sz="5400" b="1" dirty="0"/>
              <a:t>Lorsch / </a:t>
            </a:r>
            <a:r>
              <a:rPr lang="de-DE" sz="5400" b="1" dirty="0" err="1"/>
              <a:t>Einhausen</a:t>
            </a:r>
            <a:r>
              <a:rPr lang="de-DE" sz="5400" b="1" dirty="0"/>
              <a:t> NBS</a:t>
            </a:r>
            <a:r>
              <a:rPr lang="de-DE" sz="5400" dirty="0"/>
              <a:t/>
            </a:r>
            <a:br>
              <a:rPr lang="de-DE" sz="5400" dirty="0"/>
            </a:br>
            <a:endParaRPr lang="de-DE" sz="5400" b="1" i="1" dirty="0">
              <a:solidFill>
                <a:srgbClr val="FF0000"/>
              </a:solidFill>
              <a:effectLst>
                <a:outerShdw blurRad="38100" dist="38100" dir="2700000" algn="tl">
                  <a:srgbClr val="000000">
                    <a:alpha val="43137"/>
                  </a:srgbClr>
                </a:outerShdw>
              </a:effectLst>
            </a:endParaRPr>
          </a:p>
        </p:txBody>
      </p:sp>
      <p:sp>
        <p:nvSpPr>
          <p:cNvPr id="3" name="Untertitel 2"/>
          <p:cNvSpPr>
            <a:spLocks noGrp="1"/>
          </p:cNvSpPr>
          <p:nvPr>
            <p:ph type="subTitle" idx="1"/>
          </p:nvPr>
        </p:nvSpPr>
        <p:spPr>
          <a:xfrm>
            <a:off x="1523999" y="2044700"/>
            <a:ext cx="9144000" cy="2337337"/>
          </a:xfrm>
        </p:spPr>
        <p:txBody>
          <a:bodyPr>
            <a:normAutofit/>
          </a:bodyPr>
          <a:lstStyle/>
          <a:p>
            <a:r>
              <a:rPr lang="de-DE" sz="4800" b="1" dirty="0" smtClean="0"/>
              <a:t>Nahverkehrshalt Südhessen</a:t>
            </a:r>
          </a:p>
          <a:p>
            <a:r>
              <a:rPr lang="de-DE" sz="2800" b="1" dirty="0" smtClean="0"/>
              <a:t>auf der Neubaustrecke Frankfurt - Mannheim </a:t>
            </a:r>
          </a:p>
          <a:p>
            <a:endParaRPr lang="de-DE" sz="2800" b="1" dirty="0"/>
          </a:p>
        </p:txBody>
      </p:sp>
      <p:pic>
        <p:nvPicPr>
          <p:cNvPr id="4" name="Grafik 3" descr="C:\Users\j.zinecker\Desktop\Logo Mensch vor Verkehr.jpg"/>
          <p:cNvPicPr/>
          <p:nvPr/>
        </p:nvPicPr>
        <p:blipFill rotWithShape="1">
          <a:blip r:embed="rId2">
            <a:extLst>
              <a:ext uri="{28A0092B-C50C-407E-A947-70E740481C1C}">
                <a14:useLocalDpi xmlns:a14="http://schemas.microsoft.com/office/drawing/2010/main" val="0"/>
              </a:ext>
            </a:extLst>
          </a:blip>
          <a:srcRect t="21251" r="456" b="13578"/>
          <a:stretch/>
        </p:blipFill>
        <p:spPr bwMode="auto">
          <a:xfrm>
            <a:off x="4386508" y="375442"/>
            <a:ext cx="2837645" cy="118295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662996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88891" y="655762"/>
            <a:ext cx="9144000" cy="518004"/>
          </a:xfrm>
        </p:spPr>
        <p:txBody>
          <a:bodyPr>
            <a:normAutofit/>
          </a:bodyPr>
          <a:lstStyle/>
          <a:p>
            <a:r>
              <a:rPr lang="de-DE" sz="1400" b="1" dirty="0" smtClean="0"/>
              <a:t>Nahverkehrshalt Südhessen</a:t>
            </a:r>
          </a:p>
        </p:txBody>
      </p:sp>
      <p:pic>
        <p:nvPicPr>
          <p:cNvPr id="4" name="Grafik 3" descr="C:\Users\j.zinecker\Desktop\Logo Mensch vor Verkehr.jpg"/>
          <p:cNvPicPr/>
          <p:nvPr/>
        </p:nvPicPr>
        <p:blipFill rotWithShape="1">
          <a:blip r:embed="rId3">
            <a:extLst>
              <a:ext uri="{28A0092B-C50C-407E-A947-70E740481C1C}">
                <a14:useLocalDpi xmlns:a14="http://schemas.microsoft.com/office/drawing/2010/main" val="0"/>
              </a:ext>
            </a:extLst>
          </a:blip>
          <a:srcRect t="21251" r="456" b="13578"/>
          <a:stretch/>
        </p:blipFill>
        <p:spPr bwMode="auto">
          <a:xfrm>
            <a:off x="671849" y="243751"/>
            <a:ext cx="2213019" cy="809467"/>
          </a:xfrm>
          <a:prstGeom prst="rect">
            <a:avLst/>
          </a:prstGeom>
          <a:noFill/>
          <a:ln>
            <a:noFill/>
          </a:ln>
          <a:extLst>
            <a:ext uri="{53640926-AAD7-44D8-BBD7-CCE9431645EC}">
              <a14:shadowObscured xmlns:a14="http://schemas.microsoft.com/office/drawing/2010/main"/>
            </a:ext>
          </a:extLst>
        </p:spPr>
      </p:pic>
      <p:pic>
        <p:nvPicPr>
          <p:cNvPr id="5" name="Grafik 4"/>
          <p:cNvPicPr>
            <a:picLocks noChangeAspect="1"/>
          </p:cNvPicPr>
          <p:nvPr/>
        </p:nvPicPr>
        <p:blipFill>
          <a:blip r:embed="rId4"/>
          <a:stretch>
            <a:fillRect/>
          </a:stretch>
        </p:blipFill>
        <p:spPr>
          <a:xfrm>
            <a:off x="3022600" y="3973568"/>
            <a:ext cx="5391356" cy="2691328"/>
          </a:xfrm>
          <a:prstGeom prst="rect">
            <a:avLst/>
          </a:prstGeom>
        </p:spPr>
      </p:pic>
      <p:sp>
        <p:nvSpPr>
          <p:cNvPr id="2" name="Titel 1"/>
          <p:cNvSpPr>
            <a:spLocks noGrp="1"/>
          </p:cNvSpPr>
          <p:nvPr>
            <p:ph type="ctrTitle"/>
          </p:nvPr>
        </p:nvSpPr>
        <p:spPr>
          <a:xfrm>
            <a:off x="0" y="243751"/>
            <a:ext cx="10986751" cy="3098800"/>
          </a:xfrm>
        </p:spPr>
        <p:txBody>
          <a:bodyPr>
            <a:normAutofit/>
          </a:bodyPr>
          <a:lstStyle/>
          <a:p>
            <a:r>
              <a:rPr lang="de-DE" sz="3100" b="1" dirty="0" smtClean="0"/>
              <a:t>Einführung </a:t>
            </a:r>
            <a:r>
              <a:rPr lang="de-DE" sz="3100" b="1" dirty="0"/>
              <a:t>einer </a:t>
            </a:r>
            <a:r>
              <a:rPr lang="de-DE" sz="3100" b="1" dirty="0" smtClean="0"/>
              <a:t>stündlichen </a:t>
            </a:r>
            <a:r>
              <a:rPr lang="de-DE" sz="3100" b="1" dirty="0"/>
              <a:t>RE-Verbindung </a:t>
            </a:r>
            <a:r>
              <a:rPr lang="de-DE" sz="3100" b="1" dirty="0" smtClean="0"/>
              <a:t/>
            </a:r>
            <a:br>
              <a:rPr lang="de-DE" sz="3100" b="1" dirty="0" smtClean="0"/>
            </a:br>
            <a:r>
              <a:rPr lang="de-DE" sz="2700" b="1" dirty="0"/>
              <a:t/>
            </a:r>
            <a:br>
              <a:rPr lang="de-DE" sz="2700" b="1" dirty="0"/>
            </a:br>
            <a:r>
              <a:rPr lang="de-DE" sz="2000" b="1" dirty="0" smtClean="0"/>
              <a:t>Frankfurt </a:t>
            </a:r>
            <a:r>
              <a:rPr lang="de-DE" sz="2000" b="1" dirty="0" err="1"/>
              <a:t>Hbf</a:t>
            </a:r>
            <a:r>
              <a:rPr lang="de-DE" sz="2000" b="1" dirty="0"/>
              <a:t> – Darmstadt </a:t>
            </a:r>
            <a:r>
              <a:rPr lang="de-DE" sz="2000" b="1" dirty="0" err="1" smtClean="0"/>
              <a:t>Hbf</a:t>
            </a:r>
            <a:r>
              <a:rPr lang="de-DE" sz="2000" b="1" dirty="0" smtClean="0"/>
              <a:t>– </a:t>
            </a:r>
            <a:r>
              <a:rPr lang="de-DE" sz="2000" b="1" dirty="0"/>
              <a:t>„Lorsch/</a:t>
            </a:r>
            <a:r>
              <a:rPr lang="de-DE" sz="2000" b="1" dirty="0" err="1"/>
              <a:t>Einhausen</a:t>
            </a:r>
            <a:r>
              <a:rPr lang="de-DE" sz="2000" b="1" dirty="0"/>
              <a:t> NBS“ – Mannheim-Waldhof – Mannheim </a:t>
            </a:r>
            <a:r>
              <a:rPr lang="de-DE" sz="2000" b="1" dirty="0" err="1"/>
              <a:t>Hbf</a:t>
            </a:r>
            <a:r>
              <a:rPr lang="de-DE" sz="2000" b="1" dirty="0"/>
              <a:t> </a:t>
            </a:r>
            <a:r>
              <a:rPr lang="de-DE" sz="2000" b="1" dirty="0" smtClean="0"/>
              <a:t/>
            </a:r>
            <a:br>
              <a:rPr lang="de-DE" sz="2000" b="1" dirty="0" smtClean="0"/>
            </a:br>
            <a:r>
              <a:rPr lang="de-DE" sz="2000" b="1" dirty="0" smtClean="0"/>
              <a:t>(</a:t>
            </a:r>
            <a:r>
              <a:rPr lang="de-DE" sz="2000" b="1" dirty="0"/>
              <a:t>16 Zugpaare pro Tag</a:t>
            </a:r>
            <a:r>
              <a:rPr lang="de-DE" sz="2000" b="1" dirty="0" smtClean="0"/>
              <a:t>)</a:t>
            </a:r>
            <a:br>
              <a:rPr lang="de-DE" sz="2000" b="1" dirty="0" smtClean="0"/>
            </a:br>
            <a:r>
              <a:rPr lang="de-DE" sz="2000" b="1" dirty="0"/>
              <a:t/>
            </a:r>
            <a:br>
              <a:rPr lang="de-DE" sz="2000" b="1" dirty="0"/>
            </a:br>
            <a:r>
              <a:rPr lang="de-DE" sz="2000" b="1" dirty="0" smtClean="0"/>
              <a:t>Fahrzeug</a:t>
            </a:r>
            <a:r>
              <a:rPr lang="de-DE" sz="2000" b="1" dirty="0"/>
              <a:t>: </a:t>
            </a:r>
            <a:r>
              <a:rPr lang="de-DE" sz="2000" b="1" dirty="0" smtClean="0"/>
              <a:t>Doppelstock-Triebwagenzug</a:t>
            </a:r>
            <a:br>
              <a:rPr lang="de-DE" sz="2000" b="1" dirty="0" smtClean="0"/>
            </a:br>
            <a:r>
              <a:rPr lang="de-DE" sz="2000" b="1" dirty="0" smtClean="0"/>
              <a:t> </a:t>
            </a:r>
            <a:r>
              <a:rPr lang="de-DE" sz="2000" b="1" dirty="0"/>
              <a:t>(Typ „</a:t>
            </a:r>
            <a:r>
              <a:rPr lang="de-DE" sz="2000" b="1" dirty="0" err="1"/>
              <a:t>Coradia</a:t>
            </a:r>
            <a:r>
              <a:rPr lang="de-DE" sz="2000" b="1" dirty="0"/>
              <a:t> Stream High </a:t>
            </a:r>
            <a:r>
              <a:rPr lang="de-DE" sz="2000" b="1" dirty="0" err="1"/>
              <a:t>Capacity</a:t>
            </a:r>
            <a:r>
              <a:rPr lang="de-DE" sz="2000" b="1" dirty="0"/>
              <a:t>“), v </a:t>
            </a:r>
            <a:r>
              <a:rPr lang="de-DE" sz="2000" b="1" dirty="0" err="1"/>
              <a:t>max</a:t>
            </a:r>
            <a:r>
              <a:rPr lang="de-DE" sz="2000" b="1" dirty="0"/>
              <a:t> </a:t>
            </a:r>
            <a:r>
              <a:rPr lang="de-DE" sz="2000" b="1" dirty="0" smtClean="0"/>
              <a:t>=200 </a:t>
            </a:r>
            <a:r>
              <a:rPr lang="de-DE" sz="2000" b="1" dirty="0"/>
              <a:t>km/h</a:t>
            </a:r>
          </a:p>
        </p:txBody>
      </p:sp>
    </p:spTree>
    <p:extLst>
      <p:ext uri="{BB962C8B-B14F-4D97-AF65-F5344CB8AC3E}">
        <p14:creationId xmlns:p14="http://schemas.microsoft.com/office/powerpoint/2010/main" val="42273095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88891" y="782762"/>
            <a:ext cx="9144000" cy="518004"/>
          </a:xfrm>
        </p:spPr>
        <p:txBody>
          <a:bodyPr>
            <a:normAutofit/>
          </a:bodyPr>
          <a:lstStyle/>
          <a:p>
            <a:r>
              <a:rPr lang="de-DE" sz="1400" b="1" dirty="0" smtClean="0"/>
              <a:t>Nahverkehrshalt Südhessen</a:t>
            </a:r>
          </a:p>
        </p:txBody>
      </p:sp>
      <p:pic>
        <p:nvPicPr>
          <p:cNvPr id="4" name="Grafik 3" descr="C:\Users\j.zinecker\Desktop\Logo Mensch vor Verkehr.jpg"/>
          <p:cNvPicPr/>
          <p:nvPr/>
        </p:nvPicPr>
        <p:blipFill rotWithShape="1">
          <a:blip r:embed="rId3">
            <a:extLst>
              <a:ext uri="{28A0092B-C50C-407E-A947-70E740481C1C}">
                <a14:useLocalDpi xmlns:a14="http://schemas.microsoft.com/office/drawing/2010/main" val="0"/>
              </a:ext>
            </a:extLst>
          </a:blip>
          <a:srcRect t="21251" r="456" b="13578"/>
          <a:stretch/>
        </p:blipFill>
        <p:spPr bwMode="auto">
          <a:xfrm>
            <a:off x="671849" y="243751"/>
            <a:ext cx="2213019" cy="809467"/>
          </a:xfrm>
          <a:prstGeom prst="rect">
            <a:avLst/>
          </a:prstGeom>
          <a:noFill/>
          <a:ln>
            <a:noFill/>
          </a:ln>
          <a:extLst>
            <a:ext uri="{53640926-AAD7-44D8-BBD7-CCE9431645EC}">
              <a14:shadowObscured xmlns:a14="http://schemas.microsoft.com/office/drawing/2010/main"/>
            </a:ext>
          </a:extLst>
        </p:spPr>
      </p:pic>
      <p:sp>
        <p:nvSpPr>
          <p:cNvPr id="2" name="Titel 1"/>
          <p:cNvSpPr>
            <a:spLocks noGrp="1"/>
          </p:cNvSpPr>
          <p:nvPr>
            <p:ph type="ctrTitle"/>
          </p:nvPr>
        </p:nvSpPr>
        <p:spPr>
          <a:xfrm>
            <a:off x="-164742" y="906429"/>
            <a:ext cx="10986751" cy="3067139"/>
          </a:xfrm>
        </p:spPr>
        <p:txBody>
          <a:bodyPr>
            <a:normAutofit/>
          </a:bodyPr>
          <a:lstStyle/>
          <a:p>
            <a:r>
              <a:rPr lang="de-DE" sz="3200" dirty="0"/>
              <a:t/>
            </a:r>
            <a:br>
              <a:rPr lang="de-DE" sz="3200" dirty="0"/>
            </a:br>
            <a:endParaRPr lang="de-DE" sz="2700" b="1" dirty="0"/>
          </a:p>
        </p:txBody>
      </p:sp>
      <p:sp>
        <p:nvSpPr>
          <p:cNvPr id="6" name="Rechteck 5"/>
          <p:cNvSpPr/>
          <p:nvPr/>
        </p:nvSpPr>
        <p:spPr>
          <a:xfrm>
            <a:off x="1498600" y="1634466"/>
            <a:ext cx="8712200" cy="4678204"/>
          </a:xfrm>
          <a:prstGeom prst="rect">
            <a:avLst/>
          </a:prstGeom>
        </p:spPr>
        <p:txBody>
          <a:bodyPr wrap="square">
            <a:spAutoFit/>
          </a:bodyPr>
          <a:lstStyle/>
          <a:p>
            <a:pPr marL="342900" indent="-342900">
              <a:buFont typeface="Symbol" panose="05050102010706020507" pitchFamily="18" charset="2"/>
              <a:buChar char="−"/>
            </a:pPr>
            <a:r>
              <a:rPr lang="de-DE" sz="2400" b="1" dirty="0" smtClean="0">
                <a:latin typeface="Helvetica" panose="020B0604020202020204" pitchFamily="34" charset="0"/>
              </a:rPr>
              <a:t>Fahrzeiten </a:t>
            </a:r>
            <a:r>
              <a:rPr lang="de-DE" sz="2400" b="1" dirty="0">
                <a:latin typeface="Helvetica" panose="020B0604020202020204" pitchFamily="34" charset="0"/>
              </a:rPr>
              <a:t>Frankfurt </a:t>
            </a:r>
            <a:r>
              <a:rPr lang="de-DE" sz="2400" b="1" dirty="0" err="1">
                <a:latin typeface="Helvetica" panose="020B0604020202020204" pitchFamily="34" charset="0"/>
              </a:rPr>
              <a:t>Hbf</a:t>
            </a:r>
            <a:r>
              <a:rPr lang="de-DE" sz="2400" b="1" dirty="0">
                <a:latin typeface="Helvetica" panose="020B0604020202020204" pitchFamily="34" charset="0"/>
              </a:rPr>
              <a:t> – Mannheim </a:t>
            </a:r>
            <a:r>
              <a:rPr lang="de-DE" sz="2400" b="1" dirty="0" err="1" smtClean="0">
                <a:latin typeface="Helvetica" panose="020B0604020202020204" pitchFamily="34" charset="0"/>
              </a:rPr>
              <a:t>Hbf</a:t>
            </a:r>
            <a:endParaRPr lang="de-DE" sz="2400" b="1" dirty="0" smtClean="0">
              <a:latin typeface="Helvetica" panose="020B0604020202020204" pitchFamily="34" charset="0"/>
            </a:endParaRPr>
          </a:p>
          <a:p>
            <a:pPr marL="342900" indent="-342900">
              <a:buFont typeface="Symbol" panose="05050102010706020507" pitchFamily="18" charset="2"/>
              <a:buChar char="−"/>
            </a:pPr>
            <a:endParaRPr lang="de-DE" sz="2400" dirty="0">
              <a:latin typeface="Helvetica" panose="020B0604020202020204" pitchFamily="34" charset="0"/>
            </a:endParaRPr>
          </a:p>
          <a:p>
            <a:pPr marL="342900" indent="-342900">
              <a:buFont typeface="Arial" panose="020B0604020202020204" pitchFamily="34" charset="0"/>
              <a:buChar char="•"/>
            </a:pPr>
            <a:r>
              <a:rPr lang="de-DE" sz="2400" dirty="0" smtClean="0">
                <a:latin typeface="Helvetica" panose="020B0604020202020204" pitchFamily="34" charset="0"/>
              </a:rPr>
              <a:t>ICE </a:t>
            </a:r>
            <a:r>
              <a:rPr lang="de-DE" sz="2400" dirty="0">
                <a:latin typeface="Helvetica" panose="020B0604020202020204" pitchFamily="34" charset="0"/>
              </a:rPr>
              <a:t>30 min</a:t>
            </a:r>
          </a:p>
          <a:p>
            <a:pPr marL="342900" indent="-342900">
              <a:buFont typeface="Arial" panose="020B0604020202020204" pitchFamily="34" charset="0"/>
              <a:buChar char="•"/>
            </a:pPr>
            <a:r>
              <a:rPr lang="de-DE" sz="2400" dirty="0" smtClean="0">
                <a:latin typeface="Helvetica" panose="020B0604020202020204" pitchFamily="34" charset="0"/>
              </a:rPr>
              <a:t>RE </a:t>
            </a:r>
            <a:r>
              <a:rPr lang="de-DE" sz="2400" dirty="0">
                <a:latin typeface="Helvetica" panose="020B0604020202020204" pitchFamily="34" charset="0"/>
              </a:rPr>
              <a:t>via NBS 43 min</a:t>
            </a:r>
          </a:p>
          <a:p>
            <a:pPr marL="342900" indent="-342900">
              <a:buFont typeface="Arial" panose="020B0604020202020204" pitchFamily="34" charset="0"/>
              <a:buChar char="•"/>
            </a:pPr>
            <a:r>
              <a:rPr lang="de-DE" sz="2400" dirty="0" smtClean="0">
                <a:latin typeface="Helvetica" panose="020B0604020202020204" pitchFamily="34" charset="0"/>
              </a:rPr>
              <a:t>RE </a:t>
            </a:r>
            <a:r>
              <a:rPr lang="de-DE" sz="2400" dirty="0">
                <a:latin typeface="Helvetica" panose="020B0604020202020204" pitchFamily="34" charset="0"/>
              </a:rPr>
              <a:t>via </a:t>
            </a:r>
            <a:r>
              <a:rPr lang="de-DE" sz="2400" dirty="0" err="1">
                <a:latin typeface="Helvetica" panose="020B0604020202020204" pitchFamily="34" charset="0"/>
              </a:rPr>
              <a:t>Riedbahn</a:t>
            </a:r>
            <a:r>
              <a:rPr lang="de-DE" sz="2400" dirty="0">
                <a:latin typeface="Helvetica" panose="020B0604020202020204" pitchFamily="34" charset="0"/>
              </a:rPr>
              <a:t> 65 min</a:t>
            </a:r>
          </a:p>
          <a:p>
            <a:pPr marL="342900" indent="-342900">
              <a:buFont typeface="Arial" panose="020B0604020202020204" pitchFamily="34" charset="0"/>
              <a:buChar char="•"/>
            </a:pPr>
            <a:r>
              <a:rPr lang="sv-SE" sz="2400" dirty="0" smtClean="0">
                <a:latin typeface="Helvetica" panose="020B0604020202020204" pitchFamily="34" charset="0"/>
              </a:rPr>
              <a:t>RE </a:t>
            </a:r>
            <a:r>
              <a:rPr lang="sv-SE" sz="2400" dirty="0">
                <a:latin typeface="Helvetica" panose="020B0604020202020204" pitchFamily="34" charset="0"/>
              </a:rPr>
              <a:t>via Main-Neckar-Bahn 65 </a:t>
            </a:r>
            <a:r>
              <a:rPr lang="sv-SE" sz="2400" dirty="0" smtClean="0">
                <a:latin typeface="Helvetica" panose="020B0604020202020204" pitchFamily="34" charset="0"/>
              </a:rPr>
              <a:t>min ?</a:t>
            </a:r>
          </a:p>
          <a:p>
            <a:pPr marL="342900" indent="-342900">
              <a:buFont typeface="Symbol" panose="05050102010706020507" pitchFamily="18" charset="2"/>
              <a:buChar char="−"/>
            </a:pPr>
            <a:endParaRPr lang="sv-SE" sz="2400" dirty="0">
              <a:latin typeface="Helvetica" panose="020B0604020202020204" pitchFamily="34" charset="0"/>
            </a:endParaRPr>
          </a:p>
          <a:p>
            <a:pPr marL="342900" indent="-342900">
              <a:buFont typeface="Symbol" panose="05050102010706020507" pitchFamily="18" charset="2"/>
              <a:buChar char="−"/>
            </a:pPr>
            <a:r>
              <a:rPr lang="de-DE" sz="2400" b="1" dirty="0" smtClean="0">
                <a:latin typeface="Helvetica" panose="020B0604020202020204" pitchFamily="34" charset="0"/>
              </a:rPr>
              <a:t>Fahrzeiten </a:t>
            </a:r>
            <a:r>
              <a:rPr lang="de-DE" sz="2400" b="1" dirty="0">
                <a:latin typeface="Helvetica" panose="020B0604020202020204" pitchFamily="34" charset="0"/>
              </a:rPr>
              <a:t>von bzw. nach „</a:t>
            </a:r>
            <a:r>
              <a:rPr lang="de-DE" sz="2400" b="1" dirty="0" smtClean="0">
                <a:latin typeface="Helvetica" panose="020B0604020202020204" pitchFamily="34" charset="0"/>
              </a:rPr>
              <a:t>Lorsch / </a:t>
            </a:r>
            <a:r>
              <a:rPr lang="de-DE" sz="2400" b="1" dirty="0" err="1" smtClean="0">
                <a:latin typeface="Helvetica" panose="020B0604020202020204" pitchFamily="34" charset="0"/>
              </a:rPr>
              <a:t>Einhausen</a:t>
            </a:r>
            <a:r>
              <a:rPr lang="de-DE" sz="2400" b="1" dirty="0" smtClean="0">
                <a:latin typeface="Helvetica" panose="020B0604020202020204" pitchFamily="34" charset="0"/>
              </a:rPr>
              <a:t> </a:t>
            </a:r>
            <a:r>
              <a:rPr lang="de-DE" sz="2400" b="1" dirty="0">
                <a:latin typeface="Helvetica" panose="020B0604020202020204" pitchFamily="34" charset="0"/>
              </a:rPr>
              <a:t>NBS</a:t>
            </a:r>
            <a:r>
              <a:rPr lang="de-DE" sz="2400" b="1" dirty="0" smtClean="0">
                <a:latin typeface="Helvetica" panose="020B0604020202020204" pitchFamily="34" charset="0"/>
              </a:rPr>
              <a:t>“</a:t>
            </a:r>
          </a:p>
          <a:p>
            <a:pPr marL="342900" indent="-342900">
              <a:buFont typeface="Symbol" panose="05050102010706020507" pitchFamily="18" charset="2"/>
              <a:buChar char="−"/>
            </a:pPr>
            <a:endParaRPr lang="de-DE" sz="2400" dirty="0">
              <a:latin typeface="Helvetica" panose="020B0604020202020204" pitchFamily="34" charset="0"/>
            </a:endParaRPr>
          </a:p>
          <a:p>
            <a:pPr marL="342900" indent="-342900">
              <a:buFont typeface="Arial" panose="020B0604020202020204" pitchFamily="34" charset="0"/>
              <a:buChar char="•"/>
            </a:pPr>
            <a:r>
              <a:rPr lang="de-DE" sz="2400" dirty="0" smtClean="0">
                <a:latin typeface="Helvetica" panose="020B0604020202020204" pitchFamily="34" charset="0"/>
              </a:rPr>
              <a:t>Mannheim </a:t>
            </a:r>
            <a:r>
              <a:rPr lang="de-DE" sz="2400" dirty="0" err="1">
                <a:latin typeface="Helvetica" panose="020B0604020202020204" pitchFamily="34" charset="0"/>
              </a:rPr>
              <a:t>Hbf</a:t>
            </a:r>
            <a:r>
              <a:rPr lang="de-DE" sz="2400" dirty="0">
                <a:latin typeface="Helvetica" panose="020B0604020202020204" pitchFamily="34" charset="0"/>
              </a:rPr>
              <a:t> 13 min</a:t>
            </a:r>
          </a:p>
          <a:p>
            <a:pPr marL="342900" indent="-342900">
              <a:buFont typeface="Arial" panose="020B0604020202020204" pitchFamily="34" charset="0"/>
              <a:buChar char="•"/>
            </a:pPr>
            <a:r>
              <a:rPr lang="de-DE" sz="2400" dirty="0" smtClean="0">
                <a:latin typeface="Helvetica" panose="020B0604020202020204" pitchFamily="34" charset="0"/>
              </a:rPr>
              <a:t>Darmstadt </a:t>
            </a:r>
            <a:r>
              <a:rPr lang="de-DE" sz="2400" dirty="0" err="1">
                <a:latin typeface="Helvetica" panose="020B0604020202020204" pitchFamily="34" charset="0"/>
              </a:rPr>
              <a:t>Hbf</a:t>
            </a:r>
            <a:r>
              <a:rPr lang="de-DE" sz="2400" dirty="0">
                <a:latin typeface="Helvetica" panose="020B0604020202020204" pitchFamily="34" charset="0"/>
              </a:rPr>
              <a:t> 12 min</a:t>
            </a:r>
          </a:p>
          <a:p>
            <a:pPr marL="342900" indent="-342900">
              <a:buFont typeface="Arial" panose="020B0604020202020204" pitchFamily="34" charset="0"/>
              <a:buChar char="•"/>
            </a:pPr>
            <a:r>
              <a:rPr lang="de-DE" sz="2400" dirty="0" smtClean="0">
                <a:latin typeface="Helvetica" panose="020B0604020202020204" pitchFamily="34" charset="0"/>
              </a:rPr>
              <a:t>Frankfurt </a:t>
            </a:r>
            <a:r>
              <a:rPr lang="de-DE" sz="2400" dirty="0" err="1">
                <a:latin typeface="Helvetica" panose="020B0604020202020204" pitchFamily="34" charset="0"/>
              </a:rPr>
              <a:t>Hbf</a:t>
            </a:r>
            <a:r>
              <a:rPr lang="de-DE" sz="2400" dirty="0">
                <a:latin typeface="Helvetica" panose="020B0604020202020204" pitchFamily="34" charset="0"/>
              </a:rPr>
              <a:t> 29 min</a:t>
            </a:r>
            <a:endParaRPr lang="de-DE" sz="2400" dirty="0"/>
          </a:p>
        </p:txBody>
      </p:sp>
    </p:spTree>
    <p:extLst>
      <p:ext uri="{BB962C8B-B14F-4D97-AF65-F5344CB8AC3E}">
        <p14:creationId xmlns:p14="http://schemas.microsoft.com/office/powerpoint/2010/main" val="14415590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88891" y="782762"/>
            <a:ext cx="9144000" cy="518004"/>
          </a:xfrm>
        </p:spPr>
        <p:txBody>
          <a:bodyPr>
            <a:normAutofit/>
          </a:bodyPr>
          <a:lstStyle/>
          <a:p>
            <a:r>
              <a:rPr lang="de-DE" sz="1400" b="1" dirty="0" smtClean="0"/>
              <a:t>Nahverkehrshalt Südhessen</a:t>
            </a:r>
          </a:p>
        </p:txBody>
      </p:sp>
      <p:pic>
        <p:nvPicPr>
          <p:cNvPr id="4" name="Grafik 3" descr="C:\Users\j.zinecker\Desktop\Logo Mensch vor Verkehr.jpg"/>
          <p:cNvPicPr/>
          <p:nvPr/>
        </p:nvPicPr>
        <p:blipFill rotWithShape="1">
          <a:blip r:embed="rId3">
            <a:extLst>
              <a:ext uri="{28A0092B-C50C-407E-A947-70E740481C1C}">
                <a14:useLocalDpi xmlns:a14="http://schemas.microsoft.com/office/drawing/2010/main" val="0"/>
              </a:ext>
            </a:extLst>
          </a:blip>
          <a:srcRect t="21251" r="456" b="13578"/>
          <a:stretch/>
        </p:blipFill>
        <p:spPr bwMode="auto">
          <a:xfrm>
            <a:off x="671849" y="243751"/>
            <a:ext cx="2213019" cy="809467"/>
          </a:xfrm>
          <a:prstGeom prst="rect">
            <a:avLst/>
          </a:prstGeom>
          <a:noFill/>
          <a:ln>
            <a:noFill/>
          </a:ln>
          <a:extLst>
            <a:ext uri="{53640926-AAD7-44D8-BBD7-CCE9431645EC}">
              <a14:shadowObscured xmlns:a14="http://schemas.microsoft.com/office/drawing/2010/main"/>
            </a:ext>
          </a:extLst>
        </p:spPr>
      </p:pic>
      <p:sp>
        <p:nvSpPr>
          <p:cNvPr id="2" name="Titel 1"/>
          <p:cNvSpPr>
            <a:spLocks noGrp="1"/>
          </p:cNvSpPr>
          <p:nvPr>
            <p:ph type="ctrTitle"/>
          </p:nvPr>
        </p:nvSpPr>
        <p:spPr>
          <a:xfrm>
            <a:off x="-164742" y="906429"/>
            <a:ext cx="10986751" cy="3067139"/>
          </a:xfrm>
        </p:spPr>
        <p:txBody>
          <a:bodyPr>
            <a:normAutofit/>
          </a:bodyPr>
          <a:lstStyle/>
          <a:p>
            <a:r>
              <a:rPr lang="de-DE" sz="3200" dirty="0"/>
              <a:t/>
            </a:r>
            <a:br>
              <a:rPr lang="de-DE" sz="3200" dirty="0"/>
            </a:br>
            <a:endParaRPr lang="de-DE" sz="2700" b="1" dirty="0"/>
          </a:p>
        </p:txBody>
      </p:sp>
      <p:sp>
        <p:nvSpPr>
          <p:cNvPr id="6" name="Rechteck 5"/>
          <p:cNvSpPr/>
          <p:nvPr/>
        </p:nvSpPr>
        <p:spPr>
          <a:xfrm>
            <a:off x="1498600" y="1634466"/>
            <a:ext cx="8712200" cy="461665"/>
          </a:xfrm>
          <a:prstGeom prst="rect">
            <a:avLst/>
          </a:prstGeom>
        </p:spPr>
        <p:txBody>
          <a:bodyPr wrap="square">
            <a:spAutoFit/>
          </a:bodyPr>
          <a:lstStyle/>
          <a:p>
            <a:pPr marL="342900" indent="-342900">
              <a:buFont typeface="Symbol" panose="05050102010706020507" pitchFamily="18" charset="2"/>
              <a:buChar char="−"/>
            </a:pPr>
            <a:endParaRPr lang="de-DE" sz="2400" dirty="0"/>
          </a:p>
        </p:txBody>
      </p:sp>
      <p:pic>
        <p:nvPicPr>
          <p:cNvPr id="5" name="Grafik 4"/>
          <p:cNvPicPr>
            <a:picLocks noChangeAspect="1"/>
          </p:cNvPicPr>
          <p:nvPr/>
        </p:nvPicPr>
        <p:blipFill>
          <a:blip r:embed="rId4"/>
          <a:stretch>
            <a:fillRect/>
          </a:stretch>
        </p:blipFill>
        <p:spPr>
          <a:xfrm>
            <a:off x="1739900" y="1176885"/>
            <a:ext cx="8495049" cy="10367415"/>
          </a:xfrm>
          <a:prstGeom prst="rect">
            <a:avLst/>
          </a:prstGeom>
        </p:spPr>
      </p:pic>
    </p:spTree>
    <p:extLst>
      <p:ext uri="{BB962C8B-B14F-4D97-AF65-F5344CB8AC3E}">
        <p14:creationId xmlns:p14="http://schemas.microsoft.com/office/powerpoint/2010/main" val="6821992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88891" y="782762"/>
            <a:ext cx="9144000" cy="518004"/>
          </a:xfrm>
        </p:spPr>
        <p:txBody>
          <a:bodyPr>
            <a:normAutofit/>
          </a:bodyPr>
          <a:lstStyle/>
          <a:p>
            <a:r>
              <a:rPr lang="de-DE" sz="1400" b="1" dirty="0" smtClean="0"/>
              <a:t>Nahverkehrshalt Südhessen</a:t>
            </a:r>
          </a:p>
        </p:txBody>
      </p:sp>
      <p:pic>
        <p:nvPicPr>
          <p:cNvPr id="4" name="Grafik 3" descr="C:\Users\j.zinecker\Desktop\Logo Mensch vor Verkehr.jpg"/>
          <p:cNvPicPr/>
          <p:nvPr/>
        </p:nvPicPr>
        <p:blipFill rotWithShape="1">
          <a:blip r:embed="rId3">
            <a:extLst>
              <a:ext uri="{28A0092B-C50C-407E-A947-70E740481C1C}">
                <a14:useLocalDpi xmlns:a14="http://schemas.microsoft.com/office/drawing/2010/main" val="0"/>
              </a:ext>
            </a:extLst>
          </a:blip>
          <a:srcRect t="21251" r="456" b="13578"/>
          <a:stretch/>
        </p:blipFill>
        <p:spPr bwMode="auto">
          <a:xfrm>
            <a:off x="671849" y="243751"/>
            <a:ext cx="2213019" cy="809467"/>
          </a:xfrm>
          <a:prstGeom prst="rect">
            <a:avLst/>
          </a:prstGeom>
          <a:noFill/>
          <a:ln>
            <a:noFill/>
          </a:ln>
          <a:extLst>
            <a:ext uri="{53640926-AAD7-44D8-BBD7-CCE9431645EC}">
              <a14:shadowObscured xmlns:a14="http://schemas.microsoft.com/office/drawing/2010/main"/>
            </a:ext>
          </a:extLst>
        </p:spPr>
      </p:pic>
      <p:sp>
        <p:nvSpPr>
          <p:cNvPr id="2" name="Titel 1"/>
          <p:cNvSpPr>
            <a:spLocks noGrp="1"/>
          </p:cNvSpPr>
          <p:nvPr>
            <p:ph type="ctrTitle"/>
          </p:nvPr>
        </p:nvSpPr>
        <p:spPr>
          <a:xfrm>
            <a:off x="-164742" y="906429"/>
            <a:ext cx="10986751" cy="3067139"/>
          </a:xfrm>
        </p:spPr>
        <p:txBody>
          <a:bodyPr>
            <a:normAutofit/>
          </a:bodyPr>
          <a:lstStyle/>
          <a:p>
            <a:r>
              <a:rPr lang="de-DE" sz="3200" dirty="0"/>
              <a:t/>
            </a:r>
            <a:br>
              <a:rPr lang="de-DE" sz="3200" dirty="0"/>
            </a:br>
            <a:endParaRPr lang="de-DE" sz="2700" b="1" dirty="0"/>
          </a:p>
        </p:txBody>
      </p:sp>
      <p:sp>
        <p:nvSpPr>
          <p:cNvPr id="6" name="Rechteck 5"/>
          <p:cNvSpPr/>
          <p:nvPr/>
        </p:nvSpPr>
        <p:spPr>
          <a:xfrm>
            <a:off x="1498600" y="1634466"/>
            <a:ext cx="8712200" cy="461665"/>
          </a:xfrm>
          <a:prstGeom prst="rect">
            <a:avLst/>
          </a:prstGeom>
        </p:spPr>
        <p:txBody>
          <a:bodyPr wrap="square">
            <a:spAutoFit/>
          </a:bodyPr>
          <a:lstStyle/>
          <a:p>
            <a:pPr marL="342900" indent="-342900">
              <a:buFont typeface="Symbol" panose="05050102010706020507" pitchFamily="18" charset="2"/>
              <a:buChar char="−"/>
            </a:pPr>
            <a:endParaRPr lang="de-DE" sz="2400" dirty="0"/>
          </a:p>
        </p:txBody>
      </p:sp>
      <p:pic>
        <p:nvPicPr>
          <p:cNvPr id="7" name="Grafik 6"/>
          <p:cNvPicPr>
            <a:picLocks noChangeAspect="1"/>
          </p:cNvPicPr>
          <p:nvPr/>
        </p:nvPicPr>
        <p:blipFill>
          <a:blip r:embed="rId4"/>
          <a:stretch>
            <a:fillRect/>
          </a:stretch>
        </p:blipFill>
        <p:spPr>
          <a:xfrm>
            <a:off x="1854200" y="1424433"/>
            <a:ext cx="8356600" cy="9478530"/>
          </a:xfrm>
          <a:prstGeom prst="rect">
            <a:avLst/>
          </a:prstGeom>
        </p:spPr>
      </p:pic>
    </p:spTree>
    <p:extLst>
      <p:ext uri="{BB962C8B-B14F-4D97-AF65-F5344CB8AC3E}">
        <p14:creationId xmlns:p14="http://schemas.microsoft.com/office/powerpoint/2010/main" val="17830245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88891" y="782762"/>
            <a:ext cx="9144000" cy="518004"/>
          </a:xfrm>
        </p:spPr>
        <p:txBody>
          <a:bodyPr>
            <a:normAutofit/>
          </a:bodyPr>
          <a:lstStyle/>
          <a:p>
            <a:r>
              <a:rPr lang="de-DE" sz="1400" b="1" dirty="0" smtClean="0"/>
              <a:t>Nahverkehrshalt Südhessen</a:t>
            </a:r>
          </a:p>
        </p:txBody>
      </p:sp>
      <p:pic>
        <p:nvPicPr>
          <p:cNvPr id="4" name="Grafik 3" descr="C:\Users\j.zinecker\Desktop\Logo Mensch vor Verkehr.jpg"/>
          <p:cNvPicPr/>
          <p:nvPr/>
        </p:nvPicPr>
        <p:blipFill rotWithShape="1">
          <a:blip r:embed="rId3">
            <a:extLst>
              <a:ext uri="{28A0092B-C50C-407E-A947-70E740481C1C}">
                <a14:useLocalDpi xmlns:a14="http://schemas.microsoft.com/office/drawing/2010/main" val="0"/>
              </a:ext>
            </a:extLst>
          </a:blip>
          <a:srcRect t="21251" r="456" b="13578"/>
          <a:stretch/>
        </p:blipFill>
        <p:spPr bwMode="auto">
          <a:xfrm>
            <a:off x="671849" y="243751"/>
            <a:ext cx="2213019" cy="809467"/>
          </a:xfrm>
          <a:prstGeom prst="rect">
            <a:avLst/>
          </a:prstGeom>
          <a:noFill/>
          <a:ln>
            <a:noFill/>
          </a:ln>
          <a:extLst>
            <a:ext uri="{53640926-AAD7-44D8-BBD7-CCE9431645EC}">
              <a14:shadowObscured xmlns:a14="http://schemas.microsoft.com/office/drawing/2010/main"/>
            </a:ext>
          </a:extLst>
        </p:spPr>
      </p:pic>
      <p:sp>
        <p:nvSpPr>
          <p:cNvPr id="2" name="Titel 1"/>
          <p:cNvSpPr>
            <a:spLocks noGrp="1"/>
          </p:cNvSpPr>
          <p:nvPr>
            <p:ph type="ctrTitle"/>
          </p:nvPr>
        </p:nvSpPr>
        <p:spPr>
          <a:xfrm>
            <a:off x="-164742" y="906429"/>
            <a:ext cx="10986751" cy="3067139"/>
          </a:xfrm>
        </p:spPr>
        <p:txBody>
          <a:bodyPr>
            <a:normAutofit/>
          </a:bodyPr>
          <a:lstStyle/>
          <a:p>
            <a:r>
              <a:rPr lang="de-DE" sz="3200" dirty="0"/>
              <a:t/>
            </a:r>
            <a:br>
              <a:rPr lang="de-DE" sz="3200" dirty="0"/>
            </a:br>
            <a:endParaRPr lang="de-DE" sz="2700" b="1" dirty="0"/>
          </a:p>
        </p:txBody>
      </p:sp>
      <p:sp>
        <p:nvSpPr>
          <p:cNvPr id="6" name="Rechteck 5"/>
          <p:cNvSpPr/>
          <p:nvPr/>
        </p:nvSpPr>
        <p:spPr>
          <a:xfrm>
            <a:off x="1498600" y="1634466"/>
            <a:ext cx="8712200" cy="461665"/>
          </a:xfrm>
          <a:prstGeom prst="rect">
            <a:avLst/>
          </a:prstGeom>
        </p:spPr>
        <p:txBody>
          <a:bodyPr wrap="square">
            <a:spAutoFit/>
          </a:bodyPr>
          <a:lstStyle/>
          <a:p>
            <a:pPr marL="342900" indent="-342900">
              <a:buFont typeface="Symbol" panose="05050102010706020507" pitchFamily="18" charset="2"/>
              <a:buChar char="−"/>
            </a:pPr>
            <a:endParaRPr lang="de-DE" sz="2400" dirty="0"/>
          </a:p>
        </p:txBody>
      </p:sp>
      <p:pic>
        <p:nvPicPr>
          <p:cNvPr id="5" name="Grafik 4"/>
          <p:cNvPicPr>
            <a:picLocks noChangeAspect="1"/>
          </p:cNvPicPr>
          <p:nvPr/>
        </p:nvPicPr>
        <p:blipFill>
          <a:blip r:embed="rId4"/>
          <a:stretch>
            <a:fillRect/>
          </a:stretch>
        </p:blipFill>
        <p:spPr>
          <a:xfrm>
            <a:off x="1917700" y="1300766"/>
            <a:ext cx="7962899" cy="9757731"/>
          </a:xfrm>
          <a:prstGeom prst="rect">
            <a:avLst/>
          </a:prstGeom>
        </p:spPr>
      </p:pic>
    </p:spTree>
    <p:extLst>
      <p:ext uri="{BB962C8B-B14F-4D97-AF65-F5344CB8AC3E}">
        <p14:creationId xmlns:p14="http://schemas.microsoft.com/office/powerpoint/2010/main" val="31375570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Datumsplatzhalter 20">
            <a:extLst>
              <a:ext uri="{FF2B5EF4-FFF2-40B4-BE49-F238E27FC236}">
                <a16:creationId xmlns="" xmlns:a16="http://schemas.microsoft.com/office/drawing/2014/main" id="{2B61AB56-D018-4214-86B5-2BA907D1C94F}"/>
              </a:ext>
            </a:extLst>
          </p:cNvPr>
          <p:cNvSpPr>
            <a:spLocks noGrp="1"/>
          </p:cNvSpPr>
          <p:nvPr>
            <p:ph type="dt" sz="half" idx="2"/>
          </p:nvPr>
        </p:nvSpPr>
        <p:spPr/>
        <p:txBody>
          <a:bodyPr/>
          <a:lstStyle/>
          <a:p>
            <a:endParaRPr lang="de-DE" dirty="0"/>
          </a:p>
        </p:txBody>
      </p:sp>
      <p:sp>
        <p:nvSpPr>
          <p:cNvPr id="23" name="Foliennummernplatzhalter 22">
            <a:extLst>
              <a:ext uri="{FF2B5EF4-FFF2-40B4-BE49-F238E27FC236}">
                <a16:creationId xmlns="" xmlns:a16="http://schemas.microsoft.com/office/drawing/2014/main" id="{7912C712-DABE-4283-849C-9CA60265555C}"/>
              </a:ext>
            </a:extLst>
          </p:cNvPr>
          <p:cNvSpPr>
            <a:spLocks noGrp="1"/>
          </p:cNvSpPr>
          <p:nvPr>
            <p:ph type="sldNum" sz="quarter" idx="4"/>
          </p:nvPr>
        </p:nvSpPr>
        <p:spPr/>
        <p:txBody>
          <a:bodyPr/>
          <a:lstStyle/>
          <a:p>
            <a:r>
              <a:rPr lang="de-DE"/>
              <a:t>Seite </a:t>
            </a:r>
            <a:fld id="{4FD61858-1F04-43F6-A4AD-B38D1F2525AB}" type="slidenum">
              <a:rPr lang="de-DE" smtClean="0"/>
              <a:pPr/>
              <a:t>15</a:t>
            </a:fld>
            <a:endParaRPr lang="de-DE" dirty="0"/>
          </a:p>
        </p:txBody>
      </p:sp>
      <p:sp>
        <p:nvSpPr>
          <p:cNvPr id="77" name="Titel 76">
            <a:extLst>
              <a:ext uri="{FF2B5EF4-FFF2-40B4-BE49-F238E27FC236}">
                <a16:creationId xmlns="" xmlns:a16="http://schemas.microsoft.com/office/drawing/2014/main" id="{6E0A7CF3-93E4-E64F-957D-FF215FDFD9CE}"/>
              </a:ext>
            </a:extLst>
          </p:cNvPr>
          <p:cNvSpPr>
            <a:spLocks noGrp="1"/>
          </p:cNvSpPr>
          <p:nvPr>
            <p:ph type="title"/>
          </p:nvPr>
        </p:nvSpPr>
        <p:spPr>
          <a:xfrm>
            <a:off x="431005" y="463908"/>
            <a:ext cx="11329989" cy="370660"/>
          </a:xfrm>
        </p:spPr>
        <p:txBody>
          <a:bodyPr>
            <a:normAutofit fontScale="90000"/>
          </a:bodyPr>
          <a:lstStyle/>
          <a:p>
            <a:r>
              <a:rPr lang="de-DE" b="1" dirty="0"/>
              <a:t>	</a:t>
            </a:r>
            <a:r>
              <a:rPr lang="de-DE" b="1" dirty="0" smtClean="0"/>
              <a:t>Ergebnisse der Potentialstudie</a:t>
            </a:r>
            <a:endParaRPr lang="de-DE" b="1" dirty="0"/>
          </a:p>
        </p:txBody>
      </p:sp>
      <p:sp>
        <p:nvSpPr>
          <p:cNvPr id="2" name="Fußzeilenplatzhalter 1">
            <a:extLst>
              <a:ext uri="{FF2B5EF4-FFF2-40B4-BE49-F238E27FC236}">
                <a16:creationId xmlns="" xmlns:a16="http://schemas.microsoft.com/office/drawing/2014/main" id="{76C94872-25D4-4C58-8F02-762071604272}"/>
              </a:ext>
            </a:extLst>
          </p:cNvPr>
          <p:cNvSpPr>
            <a:spLocks noGrp="1"/>
          </p:cNvSpPr>
          <p:nvPr>
            <p:ph type="ftr" sz="quarter" idx="13"/>
          </p:nvPr>
        </p:nvSpPr>
        <p:spPr/>
        <p:txBody>
          <a:bodyPr/>
          <a:lstStyle/>
          <a:p>
            <a:r>
              <a:rPr lang="de-DE"/>
              <a:t>RV-Halt Lorsch/Einhausen</a:t>
            </a:r>
            <a:endParaRPr lang="de-DE" dirty="0"/>
          </a:p>
        </p:txBody>
      </p:sp>
      <p:sp>
        <p:nvSpPr>
          <p:cNvPr id="9" name="Textplatzhalter 6">
            <a:extLst>
              <a:ext uri="{FF2B5EF4-FFF2-40B4-BE49-F238E27FC236}">
                <a16:creationId xmlns="" xmlns:a16="http://schemas.microsoft.com/office/drawing/2014/main" id="{15BA3DDB-AA53-4090-A019-1B103CF59C1F}"/>
              </a:ext>
            </a:extLst>
          </p:cNvPr>
          <p:cNvSpPr txBox="1">
            <a:spLocks/>
          </p:cNvSpPr>
          <p:nvPr/>
        </p:nvSpPr>
        <p:spPr>
          <a:xfrm>
            <a:off x="1079500" y="1484083"/>
            <a:ext cx="9478433" cy="1411275"/>
          </a:xfrm>
          <a:prstGeom prst="rect">
            <a:avLst/>
          </a:prstGeom>
        </p:spPr>
        <p:txBody>
          <a:bodyPr vert="horz" lIns="0" tIns="0" rIns="0" bIns="0" rtlCol="0">
            <a:noAutofit/>
          </a:bodyPr>
          <a:lstStyle>
            <a:lvl1pPr marL="171438" indent="-171438" algn="l" defTabSz="685749" rtl="0" eaLnBrk="1" latinLnBrk="0" hangingPunct="1">
              <a:lnSpc>
                <a:spcPct val="100000"/>
              </a:lnSpc>
              <a:spcBef>
                <a:spcPts val="0"/>
              </a:spcBef>
              <a:spcAft>
                <a:spcPts val="900"/>
              </a:spcAft>
              <a:buFont typeface="Symbol" pitchFamily="2" charset="2"/>
              <a:buNone/>
              <a:tabLst/>
              <a:defRPr lang="de-DE" sz="1350" b="1" i="0" kern="1200">
                <a:solidFill>
                  <a:schemeClr val="tx1"/>
                </a:solidFill>
                <a:latin typeface="Arial" panose="020B0604020202020204" pitchFamily="34" charset="0"/>
                <a:ea typeface="+mn-ea"/>
                <a:cs typeface="Arial" panose="020B0604020202020204" pitchFamily="34" charset="0"/>
              </a:defRPr>
            </a:lvl1pPr>
            <a:lvl2pPr marL="406400" indent="-401638" algn="l" defTabSz="685749" rtl="0" eaLnBrk="1" latinLnBrk="0" hangingPunct="1">
              <a:lnSpc>
                <a:spcPct val="100000"/>
              </a:lnSpc>
              <a:spcBef>
                <a:spcPts val="0"/>
              </a:spcBef>
              <a:spcAft>
                <a:spcPts val="900"/>
              </a:spcAft>
              <a:buFont typeface="Symbol" pitchFamily="2" charset="2"/>
              <a:buNone/>
              <a:tabLst/>
              <a:defRPr lang="de-DE" sz="1350" b="0" kern="1200">
                <a:solidFill>
                  <a:schemeClr val="tx1"/>
                </a:solidFill>
                <a:latin typeface="Arial" panose="020B0604020202020204" pitchFamily="34" charset="0"/>
                <a:ea typeface="+mn-ea"/>
                <a:cs typeface="Arial" panose="020B0604020202020204" pitchFamily="34" charset="0"/>
              </a:defRPr>
            </a:lvl2pPr>
            <a:lvl3pPr marL="269875" indent="-134938" algn="l" defTabSz="685749" rtl="0" eaLnBrk="1" latinLnBrk="0" hangingPunct="1">
              <a:lnSpc>
                <a:spcPct val="100000"/>
              </a:lnSpc>
              <a:spcBef>
                <a:spcPts val="0"/>
              </a:spcBef>
              <a:spcAft>
                <a:spcPts val="900"/>
              </a:spcAft>
              <a:buFont typeface="Symbol" pitchFamily="2" charset="2"/>
              <a:buNone/>
              <a:tabLst/>
              <a:defRPr lang="de-DE" sz="1350" b="0" kern="1200">
                <a:solidFill>
                  <a:schemeClr val="tx1"/>
                </a:solidFill>
                <a:latin typeface="Arial" panose="020B0604020202020204" pitchFamily="34" charset="0"/>
                <a:ea typeface="+mn-ea"/>
                <a:cs typeface="Arial" panose="020B0604020202020204" pitchFamily="34" charset="0"/>
              </a:defRPr>
            </a:lvl3pPr>
            <a:lvl4pPr marL="406400" indent="-401638" algn="l" defTabSz="685749" rtl="0" eaLnBrk="1" latinLnBrk="0" hangingPunct="1">
              <a:lnSpc>
                <a:spcPct val="100000"/>
              </a:lnSpc>
              <a:spcBef>
                <a:spcPts val="0"/>
              </a:spcBef>
              <a:spcAft>
                <a:spcPts val="900"/>
              </a:spcAft>
              <a:buFont typeface="Symbol" pitchFamily="2" charset="2"/>
              <a:buNone/>
              <a:tabLst/>
              <a:defRPr lang="de-DE" sz="1350" b="0" kern="1200">
                <a:solidFill>
                  <a:schemeClr val="tx1"/>
                </a:solidFill>
                <a:latin typeface="Arial" panose="020B0604020202020204" pitchFamily="34" charset="0"/>
                <a:ea typeface="+mn-ea"/>
                <a:cs typeface="Arial" panose="020B0604020202020204" pitchFamily="34" charset="0"/>
              </a:defRPr>
            </a:lvl4pPr>
            <a:lvl5pPr marL="1542935" indent="-171438" algn="l" defTabSz="685749" rtl="0" eaLnBrk="1" latinLnBrk="0" hangingPunct="1">
              <a:lnSpc>
                <a:spcPct val="100000"/>
              </a:lnSpc>
              <a:spcBef>
                <a:spcPts val="0"/>
              </a:spcBef>
              <a:spcAft>
                <a:spcPts val="450"/>
              </a:spcAft>
              <a:buFont typeface="Symbol" pitchFamily="2" charset="2"/>
              <a:buNone/>
              <a:tabLst/>
              <a:defRPr lang="de-DE" sz="1200" b="0" kern="1200">
                <a:solidFill>
                  <a:schemeClr val="tx1"/>
                </a:solidFill>
                <a:latin typeface="Arial" panose="020B0604020202020204" pitchFamily="34" charset="0"/>
                <a:ea typeface="+mn-ea"/>
                <a:cs typeface="Arial" panose="020B0604020202020204" pitchFamily="34" charset="0"/>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80990" indent="-380990">
              <a:buFont typeface="Symbol" panose="05050102010706020507" pitchFamily="18" charset="2"/>
              <a:buChar char="-"/>
            </a:pPr>
            <a:endParaRPr lang="de-DE" sz="2800" b="0" dirty="0" smtClean="0"/>
          </a:p>
          <a:p>
            <a:pPr marL="380990" indent="-380990">
              <a:buFont typeface="Symbol" panose="05050102010706020507" pitchFamily="18" charset="2"/>
              <a:buChar char="-"/>
            </a:pPr>
            <a:r>
              <a:rPr lang="de-DE" sz="2800" dirty="0" smtClean="0"/>
              <a:t>Nachfrage </a:t>
            </a:r>
            <a:r>
              <a:rPr lang="de-DE" sz="2800" dirty="0"/>
              <a:t>insgesamt: </a:t>
            </a:r>
            <a:r>
              <a:rPr lang="de-DE" sz="2800" dirty="0">
                <a:solidFill>
                  <a:srgbClr val="FF0000"/>
                </a:solidFill>
              </a:rPr>
              <a:t>14.650</a:t>
            </a:r>
            <a:r>
              <a:rPr lang="de-DE" sz="2800" b="0" dirty="0"/>
              <a:t> Reisende pro </a:t>
            </a:r>
            <a:r>
              <a:rPr lang="de-DE" sz="2800" b="0" dirty="0" smtClean="0"/>
              <a:t>Tag</a:t>
            </a:r>
          </a:p>
          <a:p>
            <a:pPr marL="380990" indent="-380990">
              <a:buFont typeface="Symbol" panose="05050102010706020507" pitchFamily="18" charset="2"/>
              <a:buChar char="-"/>
            </a:pPr>
            <a:r>
              <a:rPr lang="de-DE" sz="2400" b="0" dirty="0" smtClean="0"/>
              <a:t>Verkehrsleistung</a:t>
            </a:r>
            <a:r>
              <a:rPr lang="de-DE" sz="2400" b="0" dirty="0"/>
              <a:t>: 596 Tsd. Reisenden-km pro Tag</a:t>
            </a:r>
          </a:p>
          <a:p>
            <a:pPr marL="380990" indent="-380990">
              <a:buFont typeface="Symbol" panose="05050102010706020507" pitchFamily="18" charset="2"/>
              <a:buChar char="-"/>
            </a:pPr>
            <a:r>
              <a:rPr lang="de-DE" sz="2400" b="0" dirty="0"/>
              <a:t>Größte Querschnittsbelastung: </a:t>
            </a:r>
            <a:endParaRPr lang="de-DE" sz="2400" b="0" dirty="0" smtClean="0"/>
          </a:p>
          <a:p>
            <a:pPr marL="0" indent="0"/>
            <a:r>
              <a:rPr lang="de-DE" sz="2400" b="0" dirty="0" smtClean="0"/>
              <a:t>Abschnitt </a:t>
            </a:r>
            <a:r>
              <a:rPr lang="de-DE" sz="2400" b="0" dirty="0"/>
              <a:t>„Lorsch/Einhausen NBS“ – Mannheim-Waldhof </a:t>
            </a:r>
            <a:endParaRPr lang="de-DE" sz="2400" b="0" dirty="0" smtClean="0"/>
          </a:p>
          <a:p>
            <a:pPr marL="0" indent="0"/>
            <a:r>
              <a:rPr lang="de-DE" sz="2400" b="0" dirty="0"/>
              <a:t> </a:t>
            </a:r>
            <a:r>
              <a:rPr lang="de-DE" sz="2400" b="0" dirty="0" smtClean="0"/>
              <a:t>                       </a:t>
            </a:r>
            <a:r>
              <a:rPr lang="de-DE" sz="2400" b="0" dirty="0"/>
              <a:t>mit </a:t>
            </a:r>
            <a:r>
              <a:rPr lang="de-DE" sz="2400" b="0" dirty="0" smtClean="0"/>
              <a:t>10.050 </a:t>
            </a:r>
            <a:r>
              <a:rPr lang="de-DE" sz="2400" b="0" dirty="0"/>
              <a:t>Reisenden pro </a:t>
            </a:r>
            <a:r>
              <a:rPr lang="de-DE" sz="2400" b="0" dirty="0" smtClean="0"/>
              <a:t>Tag</a:t>
            </a:r>
          </a:p>
          <a:p>
            <a:pPr marL="380990" indent="-380990">
              <a:buFont typeface="Symbol" panose="05050102010706020507" pitchFamily="18" charset="2"/>
              <a:buChar char="-"/>
            </a:pPr>
            <a:endParaRPr lang="de-DE" sz="2400" b="0" dirty="0"/>
          </a:p>
          <a:p>
            <a:pPr marL="380990" indent="-380990">
              <a:buFont typeface="Symbol" panose="05050102010706020507" pitchFamily="18" charset="2"/>
              <a:buChar char="-"/>
            </a:pPr>
            <a:r>
              <a:rPr lang="de-DE" sz="2800" dirty="0"/>
              <a:t>Ein- und Aussteiger „Lorsch/Einhausen NBS“: </a:t>
            </a:r>
            <a:r>
              <a:rPr lang="de-DE" sz="2800" dirty="0">
                <a:solidFill>
                  <a:srgbClr val="FF0000"/>
                </a:solidFill>
              </a:rPr>
              <a:t>1.950</a:t>
            </a:r>
            <a:r>
              <a:rPr lang="de-DE" sz="2800" b="0" dirty="0"/>
              <a:t> Reisende pro Tag </a:t>
            </a:r>
            <a:r>
              <a:rPr lang="de-DE" sz="2800" b="0" dirty="0" smtClean="0"/>
              <a:t>       </a:t>
            </a:r>
            <a:r>
              <a:rPr lang="de-DE" sz="2000" b="0" dirty="0" smtClean="0"/>
              <a:t>(</a:t>
            </a:r>
            <a:r>
              <a:rPr lang="de-DE" sz="2000" b="0" dirty="0" err="1" smtClean="0"/>
              <a:t>Merklingen</a:t>
            </a:r>
            <a:r>
              <a:rPr lang="de-DE" sz="2000" b="0" dirty="0" smtClean="0"/>
              <a:t>: 1350 Reisende pro Tag)</a:t>
            </a:r>
            <a:endParaRPr lang="de-DE" sz="2000" b="0" dirty="0"/>
          </a:p>
        </p:txBody>
      </p:sp>
      <p:sp>
        <p:nvSpPr>
          <p:cNvPr id="10" name="Untertitel 77">
            <a:extLst>
              <a:ext uri="{FF2B5EF4-FFF2-40B4-BE49-F238E27FC236}">
                <a16:creationId xmlns="" xmlns:a16="http://schemas.microsoft.com/office/drawing/2014/main" id="{A91662A4-FA6A-4CF2-B5BD-F5EA690BAB24}"/>
              </a:ext>
            </a:extLst>
          </p:cNvPr>
          <p:cNvSpPr>
            <a:spLocks noGrp="1"/>
          </p:cNvSpPr>
          <p:nvPr>
            <p:ph type="subTitle" idx="1"/>
          </p:nvPr>
        </p:nvSpPr>
        <p:spPr>
          <a:xfrm>
            <a:off x="862009" y="1121436"/>
            <a:ext cx="11329991" cy="362647"/>
          </a:xfrm>
        </p:spPr>
        <p:txBody>
          <a:bodyPr/>
          <a:lstStyle/>
          <a:p>
            <a:r>
              <a:rPr lang="de-DE" b="1" dirty="0">
                <a:solidFill>
                  <a:srgbClr val="FF0000"/>
                </a:solidFill>
              </a:rPr>
              <a:t>	Nachfragereaktionen im SPNV auf der NBS </a:t>
            </a:r>
          </a:p>
        </p:txBody>
      </p:sp>
    </p:spTree>
    <p:extLst>
      <p:ext uri="{BB962C8B-B14F-4D97-AF65-F5344CB8AC3E}">
        <p14:creationId xmlns:p14="http://schemas.microsoft.com/office/powerpoint/2010/main" val="868932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Datumsplatzhalter 20">
            <a:extLst>
              <a:ext uri="{FF2B5EF4-FFF2-40B4-BE49-F238E27FC236}">
                <a16:creationId xmlns="" xmlns:a16="http://schemas.microsoft.com/office/drawing/2014/main" id="{2B61AB56-D018-4214-86B5-2BA907D1C94F}"/>
              </a:ext>
            </a:extLst>
          </p:cNvPr>
          <p:cNvSpPr>
            <a:spLocks noGrp="1"/>
          </p:cNvSpPr>
          <p:nvPr>
            <p:ph type="dt" sz="half" idx="2"/>
          </p:nvPr>
        </p:nvSpPr>
        <p:spPr/>
        <p:txBody>
          <a:bodyPr/>
          <a:lstStyle/>
          <a:p>
            <a:endParaRPr lang="de-DE" dirty="0"/>
          </a:p>
        </p:txBody>
      </p:sp>
      <p:sp>
        <p:nvSpPr>
          <p:cNvPr id="23" name="Foliennummernplatzhalter 22">
            <a:extLst>
              <a:ext uri="{FF2B5EF4-FFF2-40B4-BE49-F238E27FC236}">
                <a16:creationId xmlns="" xmlns:a16="http://schemas.microsoft.com/office/drawing/2014/main" id="{7912C712-DABE-4283-849C-9CA60265555C}"/>
              </a:ext>
            </a:extLst>
          </p:cNvPr>
          <p:cNvSpPr>
            <a:spLocks noGrp="1"/>
          </p:cNvSpPr>
          <p:nvPr>
            <p:ph type="sldNum" sz="quarter" idx="4"/>
          </p:nvPr>
        </p:nvSpPr>
        <p:spPr/>
        <p:txBody>
          <a:bodyPr/>
          <a:lstStyle/>
          <a:p>
            <a:r>
              <a:rPr lang="de-DE"/>
              <a:t>Seite </a:t>
            </a:r>
            <a:fld id="{4FD61858-1F04-43F6-A4AD-B38D1F2525AB}" type="slidenum">
              <a:rPr lang="de-DE" smtClean="0"/>
              <a:pPr/>
              <a:t>16</a:t>
            </a:fld>
            <a:endParaRPr lang="de-DE" dirty="0"/>
          </a:p>
        </p:txBody>
      </p:sp>
      <p:sp>
        <p:nvSpPr>
          <p:cNvPr id="77" name="Titel 76">
            <a:extLst>
              <a:ext uri="{FF2B5EF4-FFF2-40B4-BE49-F238E27FC236}">
                <a16:creationId xmlns="" xmlns:a16="http://schemas.microsoft.com/office/drawing/2014/main" id="{6E0A7CF3-93E4-E64F-957D-FF215FDFD9CE}"/>
              </a:ext>
            </a:extLst>
          </p:cNvPr>
          <p:cNvSpPr>
            <a:spLocks noGrp="1"/>
          </p:cNvSpPr>
          <p:nvPr>
            <p:ph type="title"/>
          </p:nvPr>
        </p:nvSpPr>
        <p:spPr>
          <a:xfrm>
            <a:off x="418259" y="304893"/>
            <a:ext cx="11329989" cy="370660"/>
          </a:xfrm>
        </p:spPr>
        <p:txBody>
          <a:bodyPr>
            <a:normAutofit fontScale="90000"/>
          </a:bodyPr>
          <a:lstStyle/>
          <a:p>
            <a:r>
              <a:rPr lang="de-DE" b="1" dirty="0"/>
              <a:t>	</a:t>
            </a:r>
            <a:r>
              <a:rPr lang="de-DE" b="1" dirty="0" smtClean="0"/>
              <a:t>Ergebnisse der Potentialstudie</a:t>
            </a:r>
            <a:endParaRPr lang="de-DE" b="1" dirty="0"/>
          </a:p>
        </p:txBody>
      </p:sp>
      <p:sp>
        <p:nvSpPr>
          <p:cNvPr id="2" name="Fußzeilenplatzhalter 1">
            <a:extLst>
              <a:ext uri="{FF2B5EF4-FFF2-40B4-BE49-F238E27FC236}">
                <a16:creationId xmlns="" xmlns:a16="http://schemas.microsoft.com/office/drawing/2014/main" id="{76C94872-25D4-4C58-8F02-762071604272}"/>
              </a:ext>
            </a:extLst>
          </p:cNvPr>
          <p:cNvSpPr>
            <a:spLocks noGrp="1"/>
          </p:cNvSpPr>
          <p:nvPr>
            <p:ph type="ftr" sz="quarter" idx="13"/>
          </p:nvPr>
        </p:nvSpPr>
        <p:spPr/>
        <p:txBody>
          <a:bodyPr/>
          <a:lstStyle/>
          <a:p>
            <a:r>
              <a:rPr lang="de-DE"/>
              <a:t>RV-Halt Lorsch/Einhausen</a:t>
            </a:r>
            <a:endParaRPr lang="de-DE" dirty="0"/>
          </a:p>
        </p:txBody>
      </p:sp>
      <p:sp>
        <p:nvSpPr>
          <p:cNvPr id="10" name="Untertitel 77">
            <a:extLst>
              <a:ext uri="{FF2B5EF4-FFF2-40B4-BE49-F238E27FC236}">
                <a16:creationId xmlns="" xmlns:a16="http://schemas.microsoft.com/office/drawing/2014/main" id="{A91662A4-FA6A-4CF2-B5BD-F5EA690BAB24}"/>
              </a:ext>
            </a:extLst>
          </p:cNvPr>
          <p:cNvSpPr>
            <a:spLocks noGrp="1"/>
          </p:cNvSpPr>
          <p:nvPr>
            <p:ph type="subTitle" idx="1"/>
          </p:nvPr>
        </p:nvSpPr>
        <p:spPr>
          <a:xfrm>
            <a:off x="418259" y="821298"/>
            <a:ext cx="11329991" cy="362647"/>
          </a:xfrm>
        </p:spPr>
        <p:txBody>
          <a:bodyPr/>
          <a:lstStyle/>
          <a:p>
            <a:r>
              <a:rPr lang="de-DE" b="1" dirty="0">
                <a:solidFill>
                  <a:srgbClr val="FF0000"/>
                </a:solidFill>
              </a:rPr>
              <a:t>	Verkehrliche Wirkungen und Nutzen insgesamt</a:t>
            </a:r>
          </a:p>
        </p:txBody>
      </p:sp>
      <p:sp>
        <p:nvSpPr>
          <p:cNvPr id="8" name="Textplatzhalter 6">
            <a:extLst>
              <a:ext uri="{FF2B5EF4-FFF2-40B4-BE49-F238E27FC236}">
                <a16:creationId xmlns="" xmlns:a16="http://schemas.microsoft.com/office/drawing/2014/main" id="{92D94384-0FD3-42B1-86EE-3E3DF8ED3EC2}"/>
              </a:ext>
            </a:extLst>
          </p:cNvPr>
          <p:cNvSpPr txBox="1">
            <a:spLocks/>
          </p:cNvSpPr>
          <p:nvPr/>
        </p:nvSpPr>
        <p:spPr>
          <a:xfrm>
            <a:off x="431762" y="1557101"/>
            <a:ext cx="9503871" cy="346075"/>
          </a:xfrm>
          <a:prstGeom prst="rect">
            <a:avLst/>
          </a:prstGeom>
        </p:spPr>
        <p:txBody>
          <a:bodyPr vert="horz" lIns="0" tIns="0" rIns="0" bIns="0" rtlCol="0">
            <a:noAutofit/>
          </a:bodyPr>
          <a:lstStyle>
            <a:lvl1pPr marL="171438" indent="-171438" algn="l" defTabSz="685749" rtl="0" eaLnBrk="1" latinLnBrk="0" hangingPunct="1">
              <a:lnSpc>
                <a:spcPct val="100000"/>
              </a:lnSpc>
              <a:spcBef>
                <a:spcPts val="0"/>
              </a:spcBef>
              <a:spcAft>
                <a:spcPts val="900"/>
              </a:spcAft>
              <a:buFont typeface="Symbol" pitchFamily="2" charset="2"/>
              <a:buNone/>
              <a:tabLst/>
              <a:defRPr lang="de-DE" sz="1350" b="1" i="0" kern="1200">
                <a:solidFill>
                  <a:schemeClr val="tx1"/>
                </a:solidFill>
                <a:latin typeface="Arial" panose="020B0604020202020204" pitchFamily="34" charset="0"/>
                <a:ea typeface="+mn-ea"/>
                <a:cs typeface="Arial" panose="020B0604020202020204" pitchFamily="34" charset="0"/>
              </a:defRPr>
            </a:lvl1pPr>
            <a:lvl2pPr marL="406400" indent="-401638" algn="l" defTabSz="685749" rtl="0" eaLnBrk="1" latinLnBrk="0" hangingPunct="1">
              <a:lnSpc>
                <a:spcPct val="100000"/>
              </a:lnSpc>
              <a:spcBef>
                <a:spcPts val="0"/>
              </a:spcBef>
              <a:spcAft>
                <a:spcPts val="900"/>
              </a:spcAft>
              <a:buFont typeface="Symbol" pitchFamily="2" charset="2"/>
              <a:buNone/>
              <a:tabLst/>
              <a:defRPr lang="de-DE" sz="1350" b="0" kern="1200">
                <a:solidFill>
                  <a:schemeClr val="tx1"/>
                </a:solidFill>
                <a:latin typeface="Arial" panose="020B0604020202020204" pitchFamily="34" charset="0"/>
                <a:ea typeface="+mn-ea"/>
                <a:cs typeface="Arial" panose="020B0604020202020204" pitchFamily="34" charset="0"/>
              </a:defRPr>
            </a:lvl2pPr>
            <a:lvl3pPr marL="269875" indent="-134938" algn="l" defTabSz="685749" rtl="0" eaLnBrk="1" latinLnBrk="0" hangingPunct="1">
              <a:lnSpc>
                <a:spcPct val="100000"/>
              </a:lnSpc>
              <a:spcBef>
                <a:spcPts val="0"/>
              </a:spcBef>
              <a:spcAft>
                <a:spcPts val="900"/>
              </a:spcAft>
              <a:buFont typeface="Symbol" pitchFamily="2" charset="2"/>
              <a:buNone/>
              <a:tabLst/>
              <a:defRPr lang="de-DE" sz="1350" b="0" kern="1200">
                <a:solidFill>
                  <a:schemeClr val="tx1"/>
                </a:solidFill>
                <a:latin typeface="Arial" panose="020B0604020202020204" pitchFamily="34" charset="0"/>
                <a:ea typeface="+mn-ea"/>
                <a:cs typeface="Arial" panose="020B0604020202020204" pitchFamily="34" charset="0"/>
              </a:defRPr>
            </a:lvl3pPr>
            <a:lvl4pPr marL="406400" indent="-401638" algn="l" defTabSz="685749" rtl="0" eaLnBrk="1" latinLnBrk="0" hangingPunct="1">
              <a:lnSpc>
                <a:spcPct val="100000"/>
              </a:lnSpc>
              <a:spcBef>
                <a:spcPts val="0"/>
              </a:spcBef>
              <a:spcAft>
                <a:spcPts val="900"/>
              </a:spcAft>
              <a:buFont typeface="Symbol" pitchFamily="2" charset="2"/>
              <a:buNone/>
              <a:tabLst/>
              <a:defRPr lang="de-DE" sz="1350" b="0" kern="1200">
                <a:solidFill>
                  <a:schemeClr val="tx1"/>
                </a:solidFill>
                <a:latin typeface="Arial" panose="020B0604020202020204" pitchFamily="34" charset="0"/>
                <a:ea typeface="+mn-ea"/>
                <a:cs typeface="Arial" panose="020B0604020202020204" pitchFamily="34" charset="0"/>
              </a:defRPr>
            </a:lvl4pPr>
            <a:lvl5pPr marL="1542935" indent="-171438" algn="l" defTabSz="685749" rtl="0" eaLnBrk="1" latinLnBrk="0" hangingPunct="1">
              <a:lnSpc>
                <a:spcPct val="100000"/>
              </a:lnSpc>
              <a:spcBef>
                <a:spcPts val="0"/>
              </a:spcBef>
              <a:spcAft>
                <a:spcPts val="450"/>
              </a:spcAft>
              <a:buFont typeface="Symbol" pitchFamily="2" charset="2"/>
              <a:buNone/>
              <a:tabLst/>
              <a:defRPr lang="de-DE" sz="1200" b="0" kern="1200">
                <a:solidFill>
                  <a:schemeClr val="tx1"/>
                </a:solidFill>
                <a:latin typeface="Arial" panose="020B0604020202020204" pitchFamily="34" charset="0"/>
                <a:ea typeface="+mn-ea"/>
                <a:cs typeface="Arial" panose="020B0604020202020204" pitchFamily="34" charset="0"/>
              </a:defRPr>
            </a:lvl5pPr>
            <a:lvl6pPr marL="1885809"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80990" indent="-380990">
              <a:buFont typeface="Symbol" panose="05050102010706020507" pitchFamily="18" charset="2"/>
              <a:buChar char="-"/>
            </a:pPr>
            <a:r>
              <a:rPr lang="de-DE" sz="1800" b="0" dirty="0"/>
              <a:t>Angegeben sind die verkehrlichen Wirkungen und Nutzen im Vergleich zu einem Bezugsfall ohne den Regionalverkehrshalt „Lorsch/Einhausen NBS“.  </a:t>
            </a:r>
          </a:p>
        </p:txBody>
      </p:sp>
      <p:graphicFrame>
        <p:nvGraphicFramePr>
          <p:cNvPr id="11" name="Tabelle 10">
            <a:extLst>
              <a:ext uri="{FF2B5EF4-FFF2-40B4-BE49-F238E27FC236}">
                <a16:creationId xmlns="" xmlns:a16="http://schemas.microsoft.com/office/drawing/2014/main" id="{C20AF652-EDC2-4D31-90EB-0F5E65C71D8B}"/>
              </a:ext>
            </a:extLst>
          </p:cNvPr>
          <p:cNvGraphicFramePr>
            <a:graphicFrameLocks noGrp="1"/>
          </p:cNvGraphicFramePr>
          <p:nvPr>
            <p:extLst>
              <p:ext uri="{D42A27DB-BD31-4B8C-83A1-F6EECF244321}">
                <p14:modId xmlns:p14="http://schemas.microsoft.com/office/powerpoint/2010/main" val="3024656223"/>
              </p:ext>
            </p:extLst>
          </p:nvPr>
        </p:nvGraphicFramePr>
        <p:xfrm>
          <a:off x="1930400" y="2222500"/>
          <a:ext cx="7239000" cy="3917944"/>
        </p:xfrm>
        <a:graphic>
          <a:graphicData uri="http://schemas.openxmlformats.org/drawingml/2006/table">
            <a:tbl>
              <a:tblPr firstRow="1" bandRow="1">
                <a:tableStyleId>{69012ECD-51FC-41F1-AA8D-1B2483CD663E}</a:tableStyleId>
              </a:tblPr>
              <a:tblGrid>
                <a:gridCol w="3613362">
                  <a:extLst>
                    <a:ext uri="{9D8B030D-6E8A-4147-A177-3AD203B41FA5}">
                      <a16:colId xmlns="" xmlns:a16="http://schemas.microsoft.com/office/drawing/2014/main" val="1720109965"/>
                    </a:ext>
                  </a:extLst>
                </a:gridCol>
                <a:gridCol w="3625638">
                  <a:extLst>
                    <a:ext uri="{9D8B030D-6E8A-4147-A177-3AD203B41FA5}">
                      <a16:colId xmlns="" xmlns:a16="http://schemas.microsoft.com/office/drawing/2014/main" val="3302459342"/>
                    </a:ext>
                  </a:extLst>
                </a:gridCol>
              </a:tblGrid>
              <a:tr h="940245">
                <a:tc>
                  <a:txBody>
                    <a:bodyPr/>
                    <a:lstStyle/>
                    <a:p>
                      <a:pPr algn="ctr" fontAlgn="b"/>
                      <a:endParaRPr lang="de-DE" sz="1300" b="0" i="0" u="none" strike="noStrike" dirty="0">
                        <a:solidFill>
                          <a:schemeClr val="bg1"/>
                        </a:solidFill>
                        <a:effectLst/>
                        <a:latin typeface="+mn-lt"/>
                      </a:endParaRPr>
                    </a:p>
                  </a:txBody>
                  <a:tcPr marL="12700" marR="12700" marT="12700" marB="0" anchor="ctr"/>
                </a:tc>
                <a:tc>
                  <a:txBody>
                    <a:bodyPr/>
                    <a:lstStyle/>
                    <a:p>
                      <a:pPr algn="ctr" fontAlgn="b"/>
                      <a:r>
                        <a:rPr lang="de-DE" sz="1300" b="0" i="0" u="none" strike="noStrike" dirty="0">
                          <a:solidFill>
                            <a:schemeClr val="bg1"/>
                          </a:solidFill>
                          <a:effectLst/>
                          <a:latin typeface="+mn-lt"/>
                        </a:rPr>
                        <a:t>NBS-Variante mit RV-Halt „Lorsch/Einhausen NBS“</a:t>
                      </a:r>
                    </a:p>
                  </a:txBody>
                  <a:tcPr marL="12700" marR="12700" marT="12700" marB="0" anchor="ctr"/>
                </a:tc>
                <a:extLst>
                  <a:ext uri="{0D108BD9-81ED-4DB2-BD59-A6C34878D82A}">
                    <a16:rowId xmlns="" xmlns:a16="http://schemas.microsoft.com/office/drawing/2014/main" val="4207357559"/>
                  </a:ext>
                </a:extLst>
              </a:tr>
              <a:tr h="606158">
                <a:tc>
                  <a:txBody>
                    <a:bodyPr/>
                    <a:lstStyle/>
                    <a:p>
                      <a:pPr algn="ctr"/>
                      <a:r>
                        <a:rPr lang="de-DE" sz="1800" b="1" dirty="0">
                          <a:latin typeface="+mn-lt"/>
                        </a:rPr>
                        <a:t>Mehrverkehrsaufkommen</a:t>
                      </a:r>
                    </a:p>
                  </a:txBody>
                  <a:tcPr anchor="ctr"/>
                </a:tc>
                <a:tc>
                  <a:txBody>
                    <a:bodyPr/>
                    <a:lstStyle/>
                    <a:p>
                      <a:pPr algn="ctr"/>
                      <a:r>
                        <a:rPr lang="de-DE" sz="1800" b="1" dirty="0">
                          <a:latin typeface="+mn-lt"/>
                        </a:rPr>
                        <a:t>926 Tsd. Reisende pro Jahr</a:t>
                      </a:r>
                    </a:p>
                  </a:txBody>
                  <a:tcPr anchor="ctr"/>
                </a:tc>
                <a:extLst>
                  <a:ext uri="{0D108BD9-81ED-4DB2-BD59-A6C34878D82A}">
                    <a16:rowId xmlns="" xmlns:a16="http://schemas.microsoft.com/office/drawing/2014/main" val="1535488178"/>
                  </a:ext>
                </a:extLst>
              </a:tr>
              <a:tr h="582656">
                <a:tc>
                  <a:txBody>
                    <a:bodyPr/>
                    <a:lstStyle/>
                    <a:p>
                      <a:pPr algn="ctr" fontAlgn="b"/>
                      <a:r>
                        <a:rPr lang="de-DE" sz="1800" b="1" i="0" u="none" strike="noStrike" dirty="0">
                          <a:solidFill>
                            <a:srgbClr val="000000"/>
                          </a:solidFill>
                          <a:effectLst/>
                          <a:latin typeface="Arial" panose="020B0604020202020204" pitchFamily="34" charset="0"/>
                          <a:cs typeface="Arial" panose="020B0604020202020204" pitchFamily="34" charset="0"/>
                        </a:rPr>
                        <a:t>Mehrverkehrsleistung</a:t>
                      </a:r>
                    </a:p>
                  </a:txBody>
                  <a:tcPr marL="12700" marR="12700" marT="12700" marB="0" anchor="ctr"/>
                </a:tc>
                <a:tc>
                  <a:txBody>
                    <a:bodyPr/>
                    <a:lstStyle/>
                    <a:p>
                      <a:pPr algn="ctr"/>
                      <a:r>
                        <a:rPr lang="de-DE" sz="1800" b="1" dirty="0">
                          <a:latin typeface="+mn-lt"/>
                        </a:rPr>
                        <a:t>71 Mio. Reisenden-km pro Jahr</a:t>
                      </a:r>
                    </a:p>
                  </a:txBody>
                  <a:tcPr anchor="ctr"/>
                </a:tc>
                <a:extLst>
                  <a:ext uri="{0D108BD9-81ED-4DB2-BD59-A6C34878D82A}">
                    <a16:rowId xmlns="" xmlns:a16="http://schemas.microsoft.com/office/drawing/2014/main" val="2124328009"/>
                  </a:ext>
                </a:extLst>
              </a:tr>
              <a:tr h="596295">
                <a:tc>
                  <a:txBody>
                    <a:bodyPr/>
                    <a:lstStyle/>
                    <a:p>
                      <a:pPr algn="ctr" fontAlgn="b"/>
                      <a:r>
                        <a:rPr lang="de-DE" sz="1800" b="1" i="0" u="none" strike="noStrike" dirty="0">
                          <a:solidFill>
                            <a:srgbClr val="000000"/>
                          </a:solidFill>
                          <a:effectLst/>
                          <a:latin typeface="Arial" panose="020B0604020202020204" pitchFamily="34" charset="0"/>
                          <a:cs typeface="Arial" panose="020B0604020202020204" pitchFamily="34" charset="0"/>
                        </a:rPr>
                        <a:t>Verlagerungen vom PKW</a:t>
                      </a:r>
                    </a:p>
                  </a:txBody>
                  <a:tcPr marL="12700" marR="12700" marT="12700" marB="0" anchor="ctr"/>
                </a:tc>
                <a:tc>
                  <a:txBody>
                    <a:bodyPr/>
                    <a:lstStyle/>
                    <a:p>
                      <a:pPr algn="ctr"/>
                      <a:r>
                        <a:rPr lang="de-DE" sz="1800" b="1" dirty="0">
                          <a:latin typeface="+mn-lt"/>
                        </a:rPr>
                        <a:t>41 Mio. PKW-km pro Jahr</a:t>
                      </a:r>
                    </a:p>
                  </a:txBody>
                  <a:tcPr anchor="ctr"/>
                </a:tc>
                <a:extLst>
                  <a:ext uri="{0D108BD9-81ED-4DB2-BD59-A6C34878D82A}">
                    <a16:rowId xmlns="" xmlns:a16="http://schemas.microsoft.com/office/drawing/2014/main" val="1819139615"/>
                  </a:ext>
                </a:extLst>
              </a:tr>
              <a:tr h="596295">
                <a:tc>
                  <a:txBody>
                    <a:bodyPr/>
                    <a:lstStyle/>
                    <a:p>
                      <a:pPr algn="ctr" fontAlgn="b"/>
                      <a:r>
                        <a:rPr lang="de-DE" sz="1800" b="1" i="0" u="none" strike="noStrike" dirty="0">
                          <a:solidFill>
                            <a:srgbClr val="000000"/>
                          </a:solidFill>
                          <a:effectLst/>
                          <a:latin typeface="Arial" panose="020B0604020202020204" pitchFamily="34" charset="0"/>
                          <a:cs typeface="Arial" panose="020B0604020202020204" pitchFamily="34" charset="0"/>
                        </a:rPr>
                        <a:t>Reisezeitersparnisse</a:t>
                      </a:r>
                    </a:p>
                  </a:txBody>
                  <a:tcPr marL="12700" marR="12700" marT="12700" marB="0" anchor="ctr"/>
                </a:tc>
                <a:tc>
                  <a:txBody>
                    <a:bodyPr/>
                    <a:lstStyle/>
                    <a:p>
                      <a:pPr algn="ctr" fontAlgn="b"/>
                      <a:r>
                        <a:rPr lang="de-DE" sz="1800" b="1" i="0" u="none" strike="noStrike" dirty="0">
                          <a:solidFill>
                            <a:srgbClr val="000000"/>
                          </a:solidFill>
                          <a:effectLst/>
                          <a:latin typeface="Arial" panose="020B0604020202020204" pitchFamily="34" charset="0"/>
                          <a:cs typeface="Arial" panose="020B0604020202020204" pitchFamily="34" charset="0"/>
                        </a:rPr>
                        <a:t>320 Tsd. Stunden pro Jahr</a:t>
                      </a:r>
                    </a:p>
                  </a:txBody>
                  <a:tcPr marL="12700" marR="12700" marT="12700" marB="0" anchor="ctr"/>
                </a:tc>
                <a:extLst>
                  <a:ext uri="{0D108BD9-81ED-4DB2-BD59-A6C34878D82A}">
                    <a16:rowId xmlns="" xmlns:a16="http://schemas.microsoft.com/office/drawing/2014/main" val="3810753255"/>
                  </a:ext>
                </a:extLst>
              </a:tr>
              <a:tr h="596295">
                <a:tc>
                  <a:txBody>
                    <a:bodyPr/>
                    <a:lstStyle/>
                    <a:p>
                      <a:pPr algn="ctr" fontAlgn="b"/>
                      <a:r>
                        <a:rPr lang="de-DE" sz="1800" b="1" i="0" u="none" strike="noStrike" dirty="0">
                          <a:solidFill>
                            <a:srgbClr val="000000"/>
                          </a:solidFill>
                          <a:effectLst/>
                          <a:latin typeface="Arial" panose="020B0604020202020204" pitchFamily="34" charset="0"/>
                          <a:cs typeface="Arial" panose="020B0604020202020204" pitchFamily="34" charset="0"/>
                        </a:rPr>
                        <a:t>gesamtwirtschaftlicher Nutzen</a:t>
                      </a:r>
                    </a:p>
                  </a:txBody>
                  <a:tcPr marL="12700" marR="12700" marT="12700" marB="0" anchor="ctr"/>
                </a:tc>
                <a:tc>
                  <a:txBody>
                    <a:bodyPr/>
                    <a:lstStyle/>
                    <a:p>
                      <a:pPr algn="ctr" fontAlgn="b"/>
                      <a:r>
                        <a:rPr lang="de-DE" sz="1800" b="1" i="0" u="none" strike="noStrike" dirty="0">
                          <a:solidFill>
                            <a:srgbClr val="000000"/>
                          </a:solidFill>
                          <a:effectLst/>
                          <a:latin typeface="Arial" panose="020B0604020202020204" pitchFamily="34" charset="0"/>
                          <a:cs typeface="Arial" panose="020B0604020202020204" pitchFamily="34" charset="0"/>
                        </a:rPr>
                        <a:t>13,8 Mio. € pro Jahr</a:t>
                      </a:r>
                    </a:p>
                  </a:txBody>
                  <a:tcPr marL="12700" marR="12700" marT="12700" marB="0" anchor="ctr"/>
                </a:tc>
                <a:extLst>
                  <a:ext uri="{0D108BD9-81ED-4DB2-BD59-A6C34878D82A}">
                    <a16:rowId xmlns="" xmlns:a16="http://schemas.microsoft.com/office/drawing/2014/main" val="3073698702"/>
                  </a:ext>
                </a:extLst>
              </a:tr>
            </a:tbl>
          </a:graphicData>
        </a:graphic>
      </p:graphicFrame>
    </p:spTree>
    <p:extLst>
      <p:ext uri="{BB962C8B-B14F-4D97-AF65-F5344CB8AC3E}">
        <p14:creationId xmlns:p14="http://schemas.microsoft.com/office/powerpoint/2010/main" val="1955763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013576" y="4420674"/>
            <a:ext cx="8354096" cy="1662516"/>
          </a:xfrm>
        </p:spPr>
        <p:txBody>
          <a:bodyPr>
            <a:normAutofit/>
          </a:bodyPr>
          <a:lstStyle/>
          <a:p>
            <a:r>
              <a:rPr lang="de-DE" sz="5400" dirty="0"/>
              <a:t/>
            </a:r>
            <a:br>
              <a:rPr lang="de-DE" sz="5400" dirty="0"/>
            </a:br>
            <a:endParaRPr lang="de-DE" sz="5400" b="1" i="1" dirty="0">
              <a:solidFill>
                <a:srgbClr val="FF0000"/>
              </a:solidFill>
              <a:effectLst>
                <a:outerShdw blurRad="38100" dist="38100" dir="2700000" algn="tl">
                  <a:srgbClr val="000000">
                    <a:alpha val="43137"/>
                  </a:srgbClr>
                </a:outerShdw>
              </a:effectLst>
            </a:endParaRPr>
          </a:p>
        </p:txBody>
      </p:sp>
      <p:sp>
        <p:nvSpPr>
          <p:cNvPr id="3" name="Untertitel 2"/>
          <p:cNvSpPr>
            <a:spLocks noGrp="1"/>
          </p:cNvSpPr>
          <p:nvPr>
            <p:ph type="subTitle" idx="1"/>
          </p:nvPr>
        </p:nvSpPr>
        <p:spPr>
          <a:xfrm>
            <a:off x="272424" y="1968390"/>
            <a:ext cx="11836400" cy="3708400"/>
          </a:xfrm>
        </p:spPr>
        <p:txBody>
          <a:bodyPr>
            <a:noAutofit/>
          </a:bodyPr>
          <a:lstStyle/>
          <a:p>
            <a:pPr algn="l"/>
            <a:r>
              <a:rPr lang="de-DE" sz="4000" b="1" dirty="0" smtClean="0"/>
              <a:t>Fazit durch </a:t>
            </a:r>
            <a:r>
              <a:rPr lang="de-DE" sz="4000" b="1" smtClean="0"/>
              <a:t>den Gutachter :</a:t>
            </a:r>
          </a:p>
          <a:p>
            <a:pPr algn="l"/>
            <a:endParaRPr lang="de-DE" sz="1000" b="1" dirty="0"/>
          </a:p>
          <a:p>
            <a:pPr algn="l"/>
            <a:r>
              <a:rPr lang="de-DE" dirty="0"/>
              <a:t>− </a:t>
            </a:r>
            <a:r>
              <a:rPr lang="de-DE" b="1" dirty="0"/>
              <a:t>Der Saldo der gesamtwirtschaftlichen </a:t>
            </a:r>
            <a:r>
              <a:rPr lang="de-DE" b="1" dirty="0" smtClean="0"/>
              <a:t>Nutzen eines </a:t>
            </a:r>
            <a:r>
              <a:rPr lang="de-DE" b="1" dirty="0"/>
              <a:t>Regionalverkehrsangebots mit einem</a:t>
            </a:r>
          </a:p>
          <a:p>
            <a:pPr algn="l"/>
            <a:r>
              <a:rPr lang="de-DE" b="1" dirty="0"/>
              <a:t>Verkehrshalt „Lorsch/</a:t>
            </a:r>
            <a:r>
              <a:rPr lang="de-DE" b="1" dirty="0" err="1"/>
              <a:t>Einhausen</a:t>
            </a:r>
            <a:r>
              <a:rPr lang="de-DE" b="1" dirty="0"/>
              <a:t> NBS“ auf </a:t>
            </a:r>
            <a:r>
              <a:rPr lang="de-DE" b="1" dirty="0" smtClean="0"/>
              <a:t>der NBS </a:t>
            </a:r>
            <a:r>
              <a:rPr lang="de-DE" b="1" dirty="0"/>
              <a:t>Rhein/Main – Rhein/Neckar liegt unter</a:t>
            </a:r>
          </a:p>
          <a:p>
            <a:pPr algn="l"/>
            <a:r>
              <a:rPr lang="de-DE" b="1" dirty="0"/>
              <a:t>Berücksichtigung der beschriebenen </a:t>
            </a:r>
            <a:r>
              <a:rPr lang="de-DE" b="1" dirty="0" smtClean="0"/>
              <a:t>Annahmen und </a:t>
            </a:r>
            <a:r>
              <a:rPr lang="de-DE" b="1" dirty="0"/>
              <a:t>Randbedingungen bei knapp 14 Mio. € </a:t>
            </a:r>
            <a:r>
              <a:rPr lang="de-DE" b="1" dirty="0" smtClean="0"/>
              <a:t>pro Jahr</a:t>
            </a:r>
            <a:r>
              <a:rPr lang="de-DE" b="1" dirty="0"/>
              <a:t>.</a:t>
            </a:r>
          </a:p>
          <a:p>
            <a:pPr algn="l"/>
            <a:r>
              <a:rPr lang="de-DE" b="1" dirty="0"/>
              <a:t>− </a:t>
            </a:r>
            <a:r>
              <a:rPr lang="de-DE" b="1" dirty="0">
                <a:solidFill>
                  <a:srgbClr val="FF0000"/>
                </a:solidFill>
              </a:rPr>
              <a:t>Damit ist aus gutachterlicher Sicht die </a:t>
            </a:r>
            <a:r>
              <a:rPr lang="de-DE" b="1" dirty="0" smtClean="0">
                <a:solidFill>
                  <a:srgbClr val="FF0000"/>
                </a:solidFill>
              </a:rPr>
              <a:t>Einführung eines </a:t>
            </a:r>
            <a:r>
              <a:rPr lang="de-DE" b="1" dirty="0">
                <a:solidFill>
                  <a:srgbClr val="FF0000"/>
                </a:solidFill>
              </a:rPr>
              <a:t>solchen SPNV-Angebots auf der </a:t>
            </a:r>
            <a:r>
              <a:rPr lang="de-DE" b="1" dirty="0" smtClean="0">
                <a:solidFill>
                  <a:srgbClr val="FF0000"/>
                </a:solidFill>
              </a:rPr>
              <a:t>NBS grundsätzlich </a:t>
            </a:r>
            <a:r>
              <a:rPr lang="de-DE" b="1" dirty="0">
                <a:solidFill>
                  <a:srgbClr val="FF0000"/>
                </a:solidFill>
              </a:rPr>
              <a:t>prüfenswert.</a:t>
            </a:r>
          </a:p>
          <a:p>
            <a:pPr algn="l"/>
            <a:r>
              <a:rPr lang="de-DE" b="1" dirty="0"/>
              <a:t>− Inwiefern insbesondere die </a:t>
            </a:r>
            <a:r>
              <a:rPr lang="de-DE" b="1" dirty="0" smtClean="0"/>
              <a:t>Einbeziehung fahrplanerischer </a:t>
            </a:r>
            <a:r>
              <a:rPr lang="de-DE" b="1" dirty="0"/>
              <a:t>Restriktionen die Nutzenbilanz</a:t>
            </a:r>
          </a:p>
          <a:p>
            <a:pPr algn="l"/>
            <a:r>
              <a:rPr lang="de-DE" b="1" dirty="0"/>
              <a:t>belasten würde, wäre in </a:t>
            </a:r>
            <a:r>
              <a:rPr lang="de-DE" b="1" dirty="0" smtClean="0"/>
              <a:t>vertiefenden Untersuchungen </a:t>
            </a:r>
            <a:r>
              <a:rPr lang="de-DE" b="1" dirty="0"/>
              <a:t>zu betrachten.</a:t>
            </a:r>
          </a:p>
        </p:txBody>
      </p:sp>
      <p:pic>
        <p:nvPicPr>
          <p:cNvPr id="4" name="Grafik 3" descr="C:\Users\j.zinecker\Desktop\Logo Mensch vor Verkehr.jpg"/>
          <p:cNvPicPr/>
          <p:nvPr/>
        </p:nvPicPr>
        <p:blipFill rotWithShape="1">
          <a:blip r:embed="rId2">
            <a:extLst>
              <a:ext uri="{28A0092B-C50C-407E-A947-70E740481C1C}">
                <a14:useLocalDpi xmlns:a14="http://schemas.microsoft.com/office/drawing/2010/main" val="0"/>
              </a:ext>
            </a:extLst>
          </a:blip>
          <a:srcRect t="21251" r="456" b="13578"/>
          <a:stretch/>
        </p:blipFill>
        <p:spPr bwMode="auto">
          <a:xfrm>
            <a:off x="4475408" y="465541"/>
            <a:ext cx="2837645" cy="118295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743975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013576" y="4420674"/>
            <a:ext cx="8354096" cy="1662516"/>
          </a:xfrm>
        </p:spPr>
        <p:txBody>
          <a:bodyPr>
            <a:normAutofit/>
          </a:bodyPr>
          <a:lstStyle/>
          <a:p>
            <a:r>
              <a:rPr lang="de-DE" sz="5400" dirty="0"/>
              <a:t/>
            </a:r>
            <a:br>
              <a:rPr lang="de-DE" sz="5400" dirty="0"/>
            </a:br>
            <a:endParaRPr lang="de-DE" sz="5400" b="1" i="1" dirty="0">
              <a:solidFill>
                <a:srgbClr val="FF0000"/>
              </a:solidFill>
              <a:effectLst>
                <a:outerShdw blurRad="38100" dist="38100" dir="2700000" algn="tl">
                  <a:srgbClr val="000000">
                    <a:alpha val="43137"/>
                  </a:srgbClr>
                </a:outerShdw>
              </a:effectLst>
            </a:endParaRPr>
          </a:p>
        </p:txBody>
      </p:sp>
      <p:sp>
        <p:nvSpPr>
          <p:cNvPr id="3" name="Untertitel 2"/>
          <p:cNvSpPr>
            <a:spLocks noGrp="1"/>
          </p:cNvSpPr>
          <p:nvPr>
            <p:ph type="subTitle" idx="1"/>
          </p:nvPr>
        </p:nvSpPr>
        <p:spPr>
          <a:xfrm>
            <a:off x="139700" y="2374790"/>
            <a:ext cx="11836400" cy="3708400"/>
          </a:xfrm>
        </p:spPr>
        <p:txBody>
          <a:bodyPr>
            <a:normAutofit fontScale="92500" lnSpcReduction="10000"/>
          </a:bodyPr>
          <a:lstStyle/>
          <a:p>
            <a:r>
              <a:rPr lang="de-DE" sz="3900" b="1" dirty="0" smtClean="0"/>
              <a:t>Studie berücksichtigt </a:t>
            </a:r>
            <a:r>
              <a:rPr lang="de-DE" sz="3900" b="1" dirty="0" smtClean="0">
                <a:solidFill>
                  <a:srgbClr val="FF0000"/>
                </a:solidFill>
              </a:rPr>
              <a:t>keinen</a:t>
            </a:r>
            <a:r>
              <a:rPr lang="de-DE" sz="3900" b="1" dirty="0" smtClean="0"/>
              <a:t> Übergang zur Nibelungenbahn</a:t>
            </a:r>
          </a:p>
          <a:p>
            <a:endParaRPr lang="de-DE" sz="2800" b="1" dirty="0"/>
          </a:p>
          <a:p>
            <a:r>
              <a:rPr lang="de-DE" sz="2800" b="1" dirty="0" smtClean="0"/>
              <a:t>Es wird allerdings eine </a:t>
            </a:r>
            <a:r>
              <a:rPr lang="de-DE" sz="2800" b="1" dirty="0" smtClean="0">
                <a:solidFill>
                  <a:srgbClr val="FF0000"/>
                </a:solidFill>
              </a:rPr>
              <a:t>Optimierung</a:t>
            </a:r>
            <a:r>
              <a:rPr lang="de-DE" sz="2800" b="1" dirty="0" smtClean="0"/>
              <a:t> </a:t>
            </a:r>
          </a:p>
          <a:p>
            <a:r>
              <a:rPr lang="de-DE" sz="2800" b="1" dirty="0" smtClean="0"/>
              <a:t>durch eine </a:t>
            </a:r>
            <a:r>
              <a:rPr lang="de-DE" sz="2800" b="1" dirty="0" smtClean="0">
                <a:solidFill>
                  <a:srgbClr val="FF0000"/>
                </a:solidFill>
              </a:rPr>
              <a:t>Anbindung</a:t>
            </a:r>
          </a:p>
          <a:p>
            <a:r>
              <a:rPr lang="de-DE" sz="2800" b="1" dirty="0" smtClean="0"/>
              <a:t>eines </a:t>
            </a:r>
            <a:r>
              <a:rPr lang="de-DE" sz="2800" b="1" dirty="0" smtClean="0">
                <a:solidFill>
                  <a:srgbClr val="FF0000"/>
                </a:solidFill>
              </a:rPr>
              <a:t>Haltepunktes „Lorsch NB“ </a:t>
            </a:r>
            <a:r>
              <a:rPr lang="de-DE" sz="2800" b="1" dirty="0" smtClean="0"/>
              <a:t>an den </a:t>
            </a:r>
          </a:p>
          <a:p>
            <a:r>
              <a:rPr lang="de-DE" sz="2800" b="1" dirty="0" smtClean="0">
                <a:solidFill>
                  <a:srgbClr val="FF0000"/>
                </a:solidFill>
              </a:rPr>
              <a:t>Nahverkehrsbahnhof „Lorsch / </a:t>
            </a:r>
            <a:r>
              <a:rPr lang="de-DE" sz="2800" b="1" dirty="0" err="1" smtClean="0">
                <a:solidFill>
                  <a:srgbClr val="FF0000"/>
                </a:solidFill>
              </a:rPr>
              <a:t>Einhausen</a:t>
            </a:r>
            <a:r>
              <a:rPr lang="de-DE" sz="2800" b="1" dirty="0" smtClean="0">
                <a:solidFill>
                  <a:srgbClr val="FF0000"/>
                </a:solidFill>
              </a:rPr>
              <a:t> NBS“ </a:t>
            </a:r>
            <a:r>
              <a:rPr lang="de-DE" sz="2800" b="1" dirty="0" smtClean="0"/>
              <a:t>angestrebt. </a:t>
            </a:r>
          </a:p>
          <a:p>
            <a:endParaRPr lang="de-DE" sz="2800" b="1" dirty="0"/>
          </a:p>
          <a:p>
            <a:r>
              <a:rPr lang="de-DE" sz="2800" b="1" dirty="0" smtClean="0"/>
              <a:t>Dies wird das </a:t>
            </a:r>
            <a:r>
              <a:rPr lang="de-DE" sz="2800" b="1" dirty="0" smtClean="0">
                <a:solidFill>
                  <a:srgbClr val="FF0000"/>
                </a:solidFill>
              </a:rPr>
              <a:t>Ergebnis der Studie </a:t>
            </a:r>
            <a:r>
              <a:rPr lang="de-DE" sz="2800" b="1" dirty="0" smtClean="0"/>
              <a:t>nochmals </a:t>
            </a:r>
            <a:r>
              <a:rPr lang="de-DE" sz="2800" b="1" dirty="0" smtClean="0">
                <a:solidFill>
                  <a:srgbClr val="FF0000"/>
                </a:solidFill>
              </a:rPr>
              <a:t>deutlich verbessern</a:t>
            </a:r>
            <a:r>
              <a:rPr lang="de-DE" sz="2800" b="1" dirty="0" smtClean="0"/>
              <a:t>.</a:t>
            </a:r>
            <a:endParaRPr lang="de-DE" sz="2800" b="1" dirty="0"/>
          </a:p>
        </p:txBody>
      </p:sp>
      <p:pic>
        <p:nvPicPr>
          <p:cNvPr id="4" name="Grafik 3" descr="C:\Users\j.zinecker\Desktop\Logo Mensch vor Verkehr.jpg"/>
          <p:cNvPicPr/>
          <p:nvPr/>
        </p:nvPicPr>
        <p:blipFill rotWithShape="1">
          <a:blip r:embed="rId2">
            <a:extLst>
              <a:ext uri="{28A0092B-C50C-407E-A947-70E740481C1C}">
                <a14:useLocalDpi xmlns:a14="http://schemas.microsoft.com/office/drawing/2010/main" val="0"/>
              </a:ext>
            </a:extLst>
          </a:blip>
          <a:srcRect t="21251" r="456" b="13578"/>
          <a:stretch/>
        </p:blipFill>
        <p:spPr bwMode="auto">
          <a:xfrm>
            <a:off x="4475408" y="465541"/>
            <a:ext cx="2837645" cy="118295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8852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88891" y="782762"/>
            <a:ext cx="9144000" cy="665038"/>
          </a:xfrm>
        </p:spPr>
        <p:txBody>
          <a:bodyPr>
            <a:normAutofit fontScale="85000" lnSpcReduction="20000"/>
          </a:bodyPr>
          <a:lstStyle/>
          <a:p>
            <a:r>
              <a:rPr lang="de-DE" sz="1400" b="1" dirty="0" smtClean="0"/>
              <a:t>Nahverkehrshalt Südhessen</a:t>
            </a:r>
          </a:p>
          <a:p>
            <a:r>
              <a:rPr lang="de-DE" sz="3400" b="1" dirty="0" smtClean="0">
                <a:solidFill>
                  <a:srgbClr val="FF0000"/>
                </a:solidFill>
              </a:rPr>
              <a:t>Standort für Bahnhof Lorsch / </a:t>
            </a:r>
            <a:r>
              <a:rPr lang="de-DE" sz="3400" b="1" dirty="0" err="1" smtClean="0">
                <a:solidFill>
                  <a:srgbClr val="FF0000"/>
                </a:solidFill>
              </a:rPr>
              <a:t>Einhausen</a:t>
            </a:r>
            <a:r>
              <a:rPr lang="de-DE" sz="3400" b="1" dirty="0" smtClean="0">
                <a:solidFill>
                  <a:srgbClr val="FF0000"/>
                </a:solidFill>
              </a:rPr>
              <a:t> ?</a:t>
            </a:r>
          </a:p>
        </p:txBody>
      </p:sp>
      <p:pic>
        <p:nvPicPr>
          <p:cNvPr id="4" name="Grafik 3" descr="C:\Users\j.zinecker\Desktop\Logo Mensch vor Verkehr.jpg"/>
          <p:cNvPicPr/>
          <p:nvPr/>
        </p:nvPicPr>
        <p:blipFill rotWithShape="1">
          <a:blip r:embed="rId3">
            <a:extLst>
              <a:ext uri="{28A0092B-C50C-407E-A947-70E740481C1C}">
                <a14:useLocalDpi xmlns:a14="http://schemas.microsoft.com/office/drawing/2010/main" val="0"/>
              </a:ext>
            </a:extLst>
          </a:blip>
          <a:srcRect t="21251" r="456" b="13578"/>
          <a:stretch/>
        </p:blipFill>
        <p:spPr bwMode="auto">
          <a:xfrm>
            <a:off x="671849" y="163795"/>
            <a:ext cx="2213019" cy="809467"/>
          </a:xfrm>
          <a:prstGeom prst="rect">
            <a:avLst/>
          </a:prstGeom>
          <a:noFill/>
          <a:ln>
            <a:noFill/>
          </a:ln>
          <a:extLst>
            <a:ext uri="{53640926-AAD7-44D8-BBD7-CCE9431645EC}">
              <a14:shadowObscured xmlns:a14="http://schemas.microsoft.com/office/drawing/2010/main"/>
            </a:ext>
          </a:extLst>
        </p:spPr>
      </p:pic>
      <p:sp>
        <p:nvSpPr>
          <p:cNvPr id="2" name="Titel 1"/>
          <p:cNvSpPr>
            <a:spLocks noGrp="1"/>
          </p:cNvSpPr>
          <p:nvPr>
            <p:ph type="ctrTitle"/>
          </p:nvPr>
        </p:nvSpPr>
        <p:spPr>
          <a:xfrm>
            <a:off x="-164742" y="906429"/>
            <a:ext cx="10986751" cy="3067139"/>
          </a:xfrm>
        </p:spPr>
        <p:txBody>
          <a:bodyPr>
            <a:normAutofit/>
          </a:bodyPr>
          <a:lstStyle/>
          <a:p>
            <a:r>
              <a:rPr lang="de-DE" sz="3200" dirty="0"/>
              <a:t/>
            </a:r>
            <a:br>
              <a:rPr lang="de-DE" sz="3200" dirty="0"/>
            </a:br>
            <a:endParaRPr lang="de-DE" sz="2700" b="1" dirty="0"/>
          </a:p>
        </p:txBody>
      </p:sp>
      <p:sp>
        <p:nvSpPr>
          <p:cNvPr id="6" name="Rechteck 5"/>
          <p:cNvSpPr/>
          <p:nvPr/>
        </p:nvSpPr>
        <p:spPr>
          <a:xfrm>
            <a:off x="1498600" y="1634466"/>
            <a:ext cx="8712200" cy="461665"/>
          </a:xfrm>
          <a:prstGeom prst="rect">
            <a:avLst/>
          </a:prstGeom>
        </p:spPr>
        <p:txBody>
          <a:bodyPr wrap="square">
            <a:spAutoFit/>
          </a:bodyPr>
          <a:lstStyle/>
          <a:p>
            <a:pPr marL="342900" indent="-342900">
              <a:buFont typeface="Symbol" panose="05050102010706020507" pitchFamily="18" charset="2"/>
              <a:buChar char="−"/>
            </a:pPr>
            <a:endParaRPr lang="de-DE" sz="2400" dirty="0"/>
          </a:p>
        </p:txBody>
      </p:sp>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849" y="1592229"/>
            <a:ext cx="9245600" cy="5257431"/>
          </a:xfrm>
          <a:prstGeom prst="rect">
            <a:avLst/>
          </a:prstGeom>
        </p:spPr>
      </p:pic>
    </p:spTree>
    <p:extLst>
      <p:ext uri="{BB962C8B-B14F-4D97-AF65-F5344CB8AC3E}">
        <p14:creationId xmlns:p14="http://schemas.microsoft.com/office/powerpoint/2010/main" val="36364571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90849" y="2517385"/>
            <a:ext cx="6414751" cy="1270000"/>
          </a:xfrm>
        </p:spPr>
        <p:txBody>
          <a:bodyPr>
            <a:noAutofit/>
          </a:bodyPr>
          <a:lstStyle/>
          <a:p>
            <a:pPr algn="l"/>
            <a:r>
              <a:rPr lang="de-DE" sz="4400" b="1" i="1" dirty="0" smtClean="0">
                <a:solidFill>
                  <a:srgbClr val="FF0000"/>
                </a:solidFill>
              </a:rPr>
              <a:t>Was brachte uns</a:t>
            </a:r>
            <a:br>
              <a:rPr lang="de-DE" sz="4400" b="1" i="1" dirty="0" smtClean="0">
                <a:solidFill>
                  <a:srgbClr val="FF0000"/>
                </a:solidFill>
              </a:rPr>
            </a:br>
            <a:r>
              <a:rPr lang="de-DE" sz="4400" b="1" i="1" dirty="0">
                <a:solidFill>
                  <a:srgbClr val="FF0000"/>
                </a:solidFill>
              </a:rPr>
              <a:t> </a:t>
            </a:r>
            <a:r>
              <a:rPr lang="de-DE" sz="4400" b="1" i="1" dirty="0" smtClean="0">
                <a:solidFill>
                  <a:srgbClr val="FF0000"/>
                </a:solidFill>
              </a:rPr>
              <a:t>      zu dieser Überlegung ? </a:t>
            </a:r>
            <a:endParaRPr lang="de-DE" sz="4400" b="1" i="1" dirty="0">
              <a:solidFill>
                <a:srgbClr val="FF0000"/>
              </a:solidFill>
            </a:endParaRPr>
          </a:p>
        </p:txBody>
      </p:sp>
      <p:sp>
        <p:nvSpPr>
          <p:cNvPr id="3" name="Untertitel 2"/>
          <p:cNvSpPr>
            <a:spLocks noGrp="1"/>
          </p:cNvSpPr>
          <p:nvPr>
            <p:ph type="subTitle" idx="1"/>
          </p:nvPr>
        </p:nvSpPr>
        <p:spPr>
          <a:xfrm>
            <a:off x="-188891" y="782762"/>
            <a:ext cx="9144000" cy="518004"/>
          </a:xfrm>
        </p:spPr>
        <p:txBody>
          <a:bodyPr>
            <a:normAutofit/>
          </a:bodyPr>
          <a:lstStyle/>
          <a:p>
            <a:r>
              <a:rPr lang="de-DE" sz="1400" b="1" dirty="0" smtClean="0"/>
              <a:t>Nahverkehrshalt Südhessen</a:t>
            </a:r>
          </a:p>
        </p:txBody>
      </p:sp>
      <p:pic>
        <p:nvPicPr>
          <p:cNvPr id="4" name="Grafik 3" descr="C:\Users\j.zinecker\Desktop\Logo Mensch vor Verkehr.jpg"/>
          <p:cNvPicPr/>
          <p:nvPr/>
        </p:nvPicPr>
        <p:blipFill rotWithShape="1">
          <a:blip r:embed="rId3">
            <a:extLst>
              <a:ext uri="{28A0092B-C50C-407E-A947-70E740481C1C}">
                <a14:useLocalDpi xmlns:a14="http://schemas.microsoft.com/office/drawing/2010/main" val="0"/>
              </a:ext>
            </a:extLst>
          </a:blip>
          <a:srcRect t="21251" r="456" b="13578"/>
          <a:stretch/>
        </p:blipFill>
        <p:spPr bwMode="auto">
          <a:xfrm>
            <a:off x="671849" y="243751"/>
            <a:ext cx="2213019" cy="809467"/>
          </a:xfrm>
          <a:prstGeom prst="rect">
            <a:avLst/>
          </a:prstGeom>
          <a:noFill/>
          <a:ln>
            <a:noFill/>
          </a:ln>
          <a:extLst>
            <a:ext uri="{53640926-AAD7-44D8-BBD7-CCE9431645EC}">
              <a14:shadowObscured xmlns:a14="http://schemas.microsoft.com/office/drawing/2010/main"/>
            </a:ext>
          </a:extLst>
        </p:spPr>
      </p:pic>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05600" y="1181100"/>
            <a:ext cx="5308600" cy="6858000"/>
          </a:xfrm>
          <a:prstGeom prst="rect">
            <a:avLst/>
          </a:prstGeom>
        </p:spPr>
      </p:pic>
    </p:spTree>
    <p:extLst>
      <p:ext uri="{BB962C8B-B14F-4D97-AF65-F5344CB8AC3E}">
        <p14:creationId xmlns:p14="http://schemas.microsoft.com/office/powerpoint/2010/main" val="3936271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88891" y="782762"/>
            <a:ext cx="9144000" cy="851704"/>
          </a:xfrm>
        </p:spPr>
        <p:txBody>
          <a:bodyPr>
            <a:normAutofit/>
          </a:bodyPr>
          <a:lstStyle/>
          <a:p>
            <a:r>
              <a:rPr lang="de-DE" sz="1400" b="1" dirty="0" smtClean="0"/>
              <a:t>Nahverkehrshalt Südhessen</a:t>
            </a:r>
          </a:p>
          <a:p>
            <a:pPr algn="l"/>
            <a:r>
              <a:rPr lang="de-DE" sz="2800" b="1" dirty="0" smtClean="0">
                <a:solidFill>
                  <a:srgbClr val="FF0000"/>
                </a:solidFill>
              </a:rPr>
              <a:t>           Haltepunkt Lorsch NB</a:t>
            </a:r>
          </a:p>
        </p:txBody>
      </p:sp>
      <p:pic>
        <p:nvPicPr>
          <p:cNvPr id="4" name="Grafik 3" descr="C:\Users\j.zinecker\Desktop\Logo Mensch vor Verkehr.jpg"/>
          <p:cNvPicPr/>
          <p:nvPr/>
        </p:nvPicPr>
        <p:blipFill rotWithShape="1">
          <a:blip r:embed="rId3">
            <a:extLst>
              <a:ext uri="{28A0092B-C50C-407E-A947-70E740481C1C}">
                <a14:useLocalDpi xmlns:a14="http://schemas.microsoft.com/office/drawing/2010/main" val="0"/>
              </a:ext>
            </a:extLst>
          </a:blip>
          <a:srcRect t="21251" r="456" b="13578"/>
          <a:stretch/>
        </p:blipFill>
        <p:spPr bwMode="auto">
          <a:xfrm>
            <a:off x="671849" y="243751"/>
            <a:ext cx="2213019" cy="809467"/>
          </a:xfrm>
          <a:prstGeom prst="rect">
            <a:avLst/>
          </a:prstGeom>
          <a:noFill/>
          <a:ln>
            <a:noFill/>
          </a:ln>
          <a:extLst>
            <a:ext uri="{53640926-AAD7-44D8-BBD7-CCE9431645EC}">
              <a14:shadowObscured xmlns:a14="http://schemas.microsoft.com/office/drawing/2010/main"/>
            </a:ext>
          </a:extLst>
        </p:spPr>
      </p:pic>
      <p:sp>
        <p:nvSpPr>
          <p:cNvPr id="2" name="Titel 1"/>
          <p:cNvSpPr>
            <a:spLocks noGrp="1"/>
          </p:cNvSpPr>
          <p:nvPr>
            <p:ph type="ctrTitle"/>
          </p:nvPr>
        </p:nvSpPr>
        <p:spPr>
          <a:xfrm>
            <a:off x="0" y="931950"/>
            <a:ext cx="10797860" cy="933348"/>
          </a:xfrm>
        </p:spPr>
        <p:txBody>
          <a:bodyPr>
            <a:normAutofit/>
          </a:bodyPr>
          <a:lstStyle/>
          <a:p>
            <a:r>
              <a:rPr lang="de-DE" sz="1800" dirty="0" smtClean="0"/>
              <a:t/>
            </a:r>
            <a:br>
              <a:rPr lang="de-DE" sz="1800" dirty="0" smtClean="0"/>
            </a:br>
            <a:r>
              <a:rPr lang="de-DE" sz="1800" dirty="0"/>
              <a:t/>
            </a:r>
            <a:br>
              <a:rPr lang="de-DE" sz="1800" dirty="0"/>
            </a:br>
            <a:endParaRPr lang="de-DE" sz="1800" b="1" dirty="0"/>
          </a:p>
        </p:txBody>
      </p:sp>
      <p:sp>
        <p:nvSpPr>
          <p:cNvPr id="6" name="Rechteck 5"/>
          <p:cNvSpPr/>
          <p:nvPr/>
        </p:nvSpPr>
        <p:spPr>
          <a:xfrm>
            <a:off x="1498600" y="1634466"/>
            <a:ext cx="8712200" cy="461665"/>
          </a:xfrm>
          <a:prstGeom prst="rect">
            <a:avLst/>
          </a:prstGeom>
        </p:spPr>
        <p:txBody>
          <a:bodyPr wrap="square">
            <a:spAutoFit/>
          </a:bodyPr>
          <a:lstStyle/>
          <a:p>
            <a:pPr marL="342900" indent="-342900">
              <a:buFont typeface="Symbol" panose="05050102010706020507" pitchFamily="18" charset="2"/>
              <a:buChar char="−"/>
            </a:pPr>
            <a:endParaRPr lang="de-DE" sz="2400" dirty="0"/>
          </a:p>
        </p:txBody>
      </p:sp>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03298" y="2025252"/>
            <a:ext cx="5163139" cy="4037349"/>
          </a:xfrm>
          <a:prstGeom prst="rect">
            <a:avLst/>
          </a:prstGeom>
        </p:spPr>
      </p:pic>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520394" y="867515"/>
            <a:ext cx="6636852" cy="4977639"/>
          </a:xfrm>
          <a:prstGeom prst="rect">
            <a:avLst/>
          </a:prstGeom>
        </p:spPr>
      </p:pic>
    </p:spTree>
    <p:extLst>
      <p:ext uri="{BB962C8B-B14F-4D97-AF65-F5344CB8AC3E}">
        <p14:creationId xmlns:p14="http://schemas.microsoft.com/office/powerpoint/2010/main" val="21617834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4294967295"/>
          </p:nvPr>
        </p:nvSpPr>
        <p:spPr>
          <a:xfrm>
            <a:off x="0" y="1377852"/>
            <a:ext cx="12039600" cy="517525"/>
          </a:xfrm>
        </p:spPr>
        <p:txBody>
          <a:bodyPr>
            <a:noAutofit/>
          </a:bodyPr>
          <a:lstStyle/>
          <a:p>
            <a:r>
              <a:rPr lang="de-DE" sz="3200" b="1" dirty="0" smtClean="0"/>
              <a:t>Reaktion auf Potentialstudie / Mail von Ministerialdirigent </a:t>
            </a:r>
            <a:r>
              <a:rPr lang="de-DE" sz="3200" b="1" dirty="0" err="1" smtClean="0"/>
              <a:t>Maßberg</a:t>
            </a:r>
            <a:endParaRPr lang="de-DE" sz="3200" b="1" dirty="0" smtClean="0"/>
          </a:p>
        </p:txBody>
      </p:sp>
      <p:sp>
        <p:nvSpPr>
          <p:cNvPr id="2" name="Titel 1"/>
          <p:cNvSpPr>
            <a:spLocks noGrp="1"/>
          </p:cNvSpPr>
          <p:nvPr>
            <p:ph type="ctrTitle" idx="4294967295"/>
          </p:nvPr>
        </p:nvSpPr>
        <p:spPr>
          <a:xfrm>
            <a:off x="0" y="3477311"/>
            <a:ext cx="12192000" cy="3067050"/>
          </a:xfrm>
        </p:spPr>
        <p:txBody>
          <a:bodyPr>
            <a:normAutofit fontScale="90000"/>
          </a:bodyPr>
          <a:lstStyle/>
          <a:p>
            <a:r>
              <a:rPr lang="de-DE" sz="2700" b="1" dirty="0" smtClean="0">
                <a:solidFill>
                  <a:srgbClr val="FF0000"/>
                </a:solidFill>
              </a:rPr>
              <a:t>Vielen </a:t>
            </a:r>
            <a:r>
              <a:rPr lang="de-DE" sz="2700" b="1" dirty="0">
                <a:solidFill>
                  <a:srgbClr val="FF0000"/>
                </a:solidFill>
              </a:rPr>
              <a:t>Dank für </a:t>
            </a:r>
            <a:r>
              <a:rPr lang="de-DE" sz="2700" b="1" dirty="0" smtClean="0">
                <a:solidFill>
                  <a:srgbClr val="FF0000"/>
                </a:solidFill>
              </a:rPr>
              <a:t>Ihre E-Mails </a:t>
            </a:r>
            <a:r>
              <a:rPr lang="de-DE" sz="2700" b="1" dirty="0" smtClean="0"/>
              <a:t>vom </a:t>
            </a:r>
            <a:r>
              <a:rPr lang="de-DE" sz="2700" b="1" dirty="0"/>
              <a:t>16. Februar</a:t>
            </a:r>
            <a:r>
              <a:rPr lang="de-DE" sz="2700" b="1" dirty="0" smtClean="0"/>
              <a:t> 2023 </a:t>
            </a:r>
            <a:r>
              <a:rPr lang="de-DE" sz="2700" b="1" dirty="0"/>
              <a:t>an </a:t>
            </a:r>
            <a:r>
              <a:rPr lang="de-DE" sz="2700" b="1" dirty="0">
                <a:solidFill>
                  <a:srgbClr val="FF0000"/>
                </a:solidFill>
              </a:rPr>
              <a:t>Herrn Minister AI-</a:t>
            </a:r>
            <a:r>
              <a:rPr lang="de-DE" sz="2700" b="1" dirty="0" err="1">
                <a:solidFill>
                  <a:srgbClr val="FF0000"/>
                </a:solidFill>
              </a:rPr>
              <a:t>Wazir</a:t>
            </a:r>
            <a:r>
              <a:rPr lang="de-DE" sz="2700" b="1" dirty="0">
                <a:solidFill>
                  <a:srgbClr val="FF0000"/>
                </a:solidFill>
              </a:rPr>
              <a:t> </a:t>
            </a:r>
            <a:r>
              <a:rPr lang="de-DE" sz="2700" b="1" dirty="0"/>
              <a:t>und vom</a:t>
            </a:r>
            <a:br>
              <a:rPr lang="de-DE" sz="2700" b="1" dirty="0"/>
            </a:br>
            <a:r>
              <a:rPr lang="de-DE" sz="2700" b="1" dirty="0"/>
              <a:t>27. Februar 2023 an </a:t>
            </a:r>
            <a:r>
              <a:rPr lang="de-DE" sz="2700" b="1" dirty="0">
                <a:solidFill>
                  <a:srgbClr val="FF0000"/>
                </a:solidFill>
              </a:rPr>
              <a:t>Herrn Staatssekretär Deutschendorf </a:t>
            </a:r>
            <a:r>
              <a:rPr lang="de-DE" sz="2700" b="1" dirty="0"/>
              <a:t>zu einem eventuellen</a:t>
            </a:r>
            <a:br>
              <a:rPr lang="de-DE" sz="2700" b="1" dirty="0"/>
            </a:br>
            <a:r>
              <a:rPr lang="de-DE" sz="2700" b="1" dirty="0"/>
              <a:t>Nahverkehrshalt Lorsch/</a:t>
            </a:r>
            <a:r>
              <a:rPr lang="de-DE" sz="2700" b="1" dirty="0" err="1"/>
              <a:t>Einhausen</a:t>
            </a:r>
            <a:r>
              <a:rPr lang="de-DE" sz="2700" b="1" dirty="0"/>
              <a:t> an der geplanten Neubaustrecke Frankfurt -</a:t>
            </a:r>
            <a:br>
              <a:rPr lang="de-DE" sz="2700" b="1" dirty="0"/>
            </a:br>
            <a:r>
              <a:rPr lang="de-DE" sz="2700" b="1" dirty="0"/>
              <a:t>Mannheim. Herr Minister AI-</a:t>
            </a:r>
            <a:r>
              <a:rPr lang="de-DE" sz="2700" b="1" dirty="0" err="1"/>
              <a:t>Wazir</a:t>
            </a:r>
            <a:r>
              <a:rPr lang="de-DE" sz="2700" b="1" dirty="0"/>
              <a:t> und Herr Staatssekretär Deutschendorf haben </a:t>
            </a:r>
            <a:r>
              <a:rPr lang="de-DE" sz="2700" b="1" dirty="0" smtClean="0"/>
              <a:t>mich gebeten</a:t>
            </a:r>
            <a:r>
              <a:rPr lang="de-DE" sz="2700" b="1" dirty="0"/>
              <a:t>, Ihnen zu </a:t>
            </a:r>
            <a:r>
              <a:rPr lang="de-DE" sz="2700" b="1" dirty="0" smtClean="0"/>
              <a:t>antworten.</a:t>
            </a:r>
            <a:br>
              <a:rPr lang="de-DE" sz="2700" b="1" dirty="0" smtClean="0"/>
            </a:br>
            <a:r>
              <a:rPr lang="de-DE" sz="2700" b="1" dirty="0">
                <a:solidFill>
                  <a:srgbClr val="FF0000"/>
                </a:solidFill>
              </a:rPr>
              <a:t>Über Ihren Einsatz für den öffentlichen Personennahverkehr auf der Schiene </a:t>
            </a:r>
            <a:r>
              <a:rPr lang="de-DE" sz="2700" b="1" dirty="0"/>
              <a:t>in Ihrer</a:t>
            </a:r>
            <a:br>
              <a:rPr lang="de-DE" sz="2700" b="1" dirty="0"/>
            </a:br>
            <a:r>
              <a:rPr lang="de-DE" sz="2700" b="1" dirty="0"/>
              <a:t>Region, der sich in der </a:t>
            </a:r>
            <a:r>
              <a:rPr lang="de-DE" sz="2700" b="1" dirty="0">
                <a:solidFill>
                  <a:srgbClr val="FF0000"/>
                </a:solidFill>
              </a:rPr>
              <a:t>Beauftragung der von Ihnen übersandten Potentialstudie </a:t>
            </a:r>
            <a:r>
              <a:rPr lang="de-DE" sz="2700" b="1" dirty="0"/>
              <a:t>für</a:t>
            </a:r>
            <a:br>
              <a:rPr lang="de-DE" sz="2700" b="1" dirty="0"/>
            </a:br>
            <a:r>
              <a:rPr lang="de-DE" sz="2700" b="1" dirty="0"/>
              <a:t>einen </a:t>
            </a:r>
            <a:r>
              <a:rPr lang="de-DE" sz="2700" b="1" dirty="0" smtClean="0"/>
              <a:t>Nahverkehrshalt </a:t>
            </a:r>
            <a:r>
              <a:rPr lang="de-DE" sz="2700" b="1" dirty="0"/>
              <a:t>an der Neubaustrecke manifestiert hat, </a:t>
            </a:r>
            <a:r>
              <a:rPr lang="de-DE" sz="2700" b="1" dirty="0">
                <a:solidFill>
                  <a:srgbClr val="FF0000"/>
                </a:solidFill>
              </a:rPr>
              <a:t>freue ich mich</a:t>
            </a:r>
            <a:r>
              <a:rPr lang="de-DE" sz="2700" b="1" dirty="0"/>
              <a:t>. Sie stellt</a:t>
            </a:r>
            <a:br>
              <a:rPr lang="de-DE" sz="2700" b="1" dirty="0"/>
            </a:br>
            <a:r>
              <a:rPr lang="de-DE" sz="2700" b="1" dirty="0"/>
              <a:t>einen </a:t>
            </a:r>
            <a:r>
              <a:rPr lang="de-DE" sz="2700" b="1" dirty="0">
                <a:solidFill>
                  <a:srgbClr val="FF0000"/>
                </a:solidFill>
              </a:rPr>
              <a:t>wichtigen ersten Schritt zur Beurteilung dar, ob ein solcher Halt umsetzbar </a:t>
            </a:r>
            <a:r>
              <a:rPr lang="de-DE" sz="2700" b="1" dirty="0" smtClean="0">
                <a:solidFill>
                  <a:srgbClr val="FF0000"/>
                </a:solidFill>
              </a:rPr>
              <a:t>erscheint.</a:t>
            </a:r>
            <a:br>
              <a:rPr lang="de-DE" sz="2700" b="1" dirty="0" smtClean="0">
                <a:solidFill>
                  <a:srgbClr val="FF0000"/>
                </a:solidFill>
              </a:rPr>
            </a:br>
            <a:r>
              <a:rPr lang="de-DE" sz="2700" b="1" dirty="0">
                <a:solidFill>
                  <a:srgbClr val="FF0000"/>
                </a:solidFill>
              </a:rPr>
              <a:t/>
            </a:r>
            <a:br>
              <a:rPr lang="de-DE" sz="2700" b="1" dirty="0">
                <a:solidFill>
                  <a:srgbClr val="FF0000"/>
                </a:solidFill>
              </a:rPr>
            </a:br>
            <a:r>
              <a:rPr lang="de-DE" sz="8000" b="1" dirty="0" smtClean="0"/>
              <a:t>…..</a:t>
            </a:r>
            <a:r>
              <a:rPr lang="de-DE" sz="2800" b="1" dirty="0"/>
              <a:t/>
            </a:r>
            <a:br>
              <a:rPr lang="de-DE" sz="2800" b="1" dirty="0"/>
            </a:br>
            <a:endParaRPr lang="de-DE" sz="2800" b="1" dirty="0"/>
          </a:p>
        </p:txBody>
      </p:sp>
      <p:pic>
        <p:nvPicPr>
          <p:cNvPr id="4" name="Grafik 3" descr="C:\Users\j.zinecker\Desktop\Logo Mensch vor Verkehr.jpg"/>
          <p:cNvPicPr/>
          <p:nvPr/>
        </p:nvPicPr>
        <p:blipFill rotWithShape="1">
          <a:blip r:embed="rId3">
            <a:extLst>
              <a:ext uri="{28A0092B-C50C-407E-A947-70E740481C1C}">
                <a14:useLocalDpi xmlns:a14="http://schemas.microsoft.com/office/drawing/2010/main" val="0"/>
              </a:ext>
            </a:extLst>
          </a:blip>
          <a:srcRect t="21251" r="456" b="13578"/>
          <a:stretch/>
        </p:blipFill>
        <p:spPr bwMode="auto">
          <a:xfrm>
            <a:off x="671849" y="243751"/>
            <a:ext cx="2213019" cy="80946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356446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4294967295"/>
          </p:nvPr>
        </p:nvSpPr>
        <p:spPr>
          <a:xfrm>
            <a:off x="0" y="1377852"/>
            <a:ext cx="12039600" cy="517525"/>
          </a:xfrm>
        </p:spPr>
        <p:txBody>
          <a:bodyPr>
            <a:noAutofit/>
          </a:bodyPr>
          <a:lstStyle/>
          <a:p>
            <a:r>
              <a:rPr lang="de-DE" sz="3200" b="1" dirty="0" smtClean="0"/>
              <a:t>Reaktion auf Potentialstudie / Mail von Ministerialdirigent </a:t>
            </a:r>
            <a:r>
              <a:rPr lang="de-DE" sz="3200" b="1" dirty="0" err="1" smtClean="0"/>
              <a:t>Maßberg</a:t>
            </a:r>
            <a:endParaRPr lang="de-DE" sz="3200" b="1" dirty="0" smtClean="0"/>
          </a:p>
        </p:txBody>
      </p:sp>
      <p:sp>
        <p:nvSpPr>
          <p:cNvPr id="2" name="Titel 1"/>
          <p:cNvSpPr>
            <a:spLocks noGrp="1"/>
          </p:cNvSpPr>
          <p:nvPr>
            <p:ph type="ctrTitle" idx="4294967295"/>
          </p:nvPr>
        </p:nvSpPr>
        <p:spPr>
          <a:xfrm>
            <a:off x="0" y="2220011"/>
            <a:ext cx="12192000" cy="3067050"/>
          </a:xfrm>
        </p:spPr>
        <p:txBody>
          <a:bodyPr>
            <a:noAutofit/>
          </a:bodyPr>
          <a:lstStyle/>
          <a:p>
            <a:r>
              <a:rPr lang="de-DE" sz="2400" b="1" dirty="0" smtClean="0"/>
              <a:t/>
            </a:r>
            <a:br>
              <a:rPr lang="de-DE" sz="2400" b="1" dirty="0" smtClean="0"/>
            </a:br>
            <a:r>
              <a:rPr lang="de-DE" sz="2400" b="1" dirty="0"/>
              <a:t/>
            </a:r>
            <a:br>
              <a:rPr lang="de-DE" sz="2400" b="1" dirty="0"/>
            </a:br>
            <a:r>
              <a:rPr lang="de-DE" sz="8000" b="1" dirty="0" smtClean="0"/>
              <a:t>…..</a:t>
            </a:r>
            <a:r>
              <a:rPr lang="de-DE" sz="2400" b="1" dirty="0" smtClean="0"/>
              <a:t/>
            </a:r>
            <a:br>
              <a:rPr lang="de-DE" sz="2400" b="1" dirty="0" smtClean="0"/>
            </a:br>
            <a:r>
              <a:rPr lang="de-DE" sz="2400" b="1" dirty="0" smtClean="0">
                <a:solidFill>
                  <a:srgbClr val="FF0000"/>
                </a:solidFill>
              </a:rPr>
              <a:t>Entsprechend einer </a:t>
            </a:r>
            <a:r>
              <a:rPr lang="de-DE" sz="2400" b="1" dirty="0">
                <a:solidFill>
                  <a:srgbClr val="FF0000"/>
                </a:solidFill>
              </a:rPr>
              <a:t>diesbezüglichen Abstimmung zwischen dem Fachreferat meiner Abteilung</a:t>
            </a:r>
            <a:br>
              <a:rPr lang="de-DE" sz="2400" b="1" dirty="0">
                <a:solidFill>
                  <a:srgbClr val="FF0000"/>
                </a:solidFill>
              </a:rPr>
            </a:br>
            <a:r>
              <a:rPr lang="de-DE" sz="2400" b="1" dirty="0">
                <a:solidFill>
                  <a:srgbClr val="FF0000"/>
                </a:solidFill>
              </a:rPr>
              <a:t>und dem </a:t>
            </a:r>
            <a:r>
              <a:rPr lang="de-DE" sz="2400" b="1" dirty="0" smtClean="0">
                <a:solidFill>
                  <a:srgbClr val="FF0000"/>
                </a:solidFill>
              </a:rPr>
              <a:t>Verkehrsverbund </a:t>
            </a:r>
            <a:r>
              <a:rPr lang="de-DE" sz="2400" b="1" dirty="0">
                <a:solidFill>
                  <a:srgbClr val="FF0000"/>
                </a:solidFill>
              </a:rPr>
              <a:t>Rhein-Neckar (VRN) </a:t>
            </a:r>
            <a:r>
              <a:rPr lang="de-DE" sz="2400" b="1" dirty="0"/>
              <a:t>als für Lorsch/</a:t>
            </a:r>
            <a:r>
              <a:rPr lang="de-DE" sz="2400" b="1" dirty="0" err="1"/>
              <a:t>Einhausen</a:t>
            </a:r>
            <a:r>
              <a:rPr lang="de-DE" sz="2400" b="1" dirty="0"/>
              <a:t> zuständiger</a:t>
            </a:r>
            <a:br>
              <a:rPr lang="de-DE" sz="2400" b="1" dirty="0"/>
            </a:br>
            <a:r>
              <a:rPr lang="de-DE" sz="2400" b="1" dirty="0"/>
              <a:t>Aufgabenträgerorganisation wird der </a:t>
            </a:r>
            <a:r>
              <a:rPr lang="de-DE" sz="2400" b="1" dirty="0">
                <a:solidFill>
                  <a:srgbClr val="FF0000"/>
                </a:solidFill>
              </a:rPr>
              <a:t>VRN kurzfristig in dieser Sache auf Sie zukommen</a:t>
            </a:r>
            <a:r>
              <a:rPr lang="de-DE" sz="2400" b="1" dirty="0"/>
              <a:t>,</a:t>
            </a:r>
            <a:br>
              <a:rPr lang="de-DE" sz="2400" b="1" dirty="0"/>
            </a:br>
            <a:r>
              <a:rPr lang="de-DE" sz="2400" b="1" dirty="0"/>
              <a:t>um das weitere Vorgehen mit Ihnen zu besprechen</a:t>
            </a:r>
            <a:r>
              <a:rPr lang="de-DE" sz="2400" b="1" dirty="0" smtClean="0"/>
              <a:t>.</a:t>
            </a:r>
            <a:br>
              <a:rPr lang="de-DE" sz="2400" b="1" dirty="0" smtClean="0"/>
            </a:br>
            <a:r>
              <a:rPr lang="de-DE" sz="2400" b="1" dirty="0"/>
              <a:t/>
            </a:r>
            <a:br>
              <a:rPr lang="de-DE" sz="2400" b="1" dirty="0"/>
            </a:br>
            <a:r>
              <a:rPr lang="de-DE" sz="2400" b="1" dirty="0">
                <a:solidFill>
                  <a:srgbClr val="FF0000"/>
                </a:solidFill>
              </a:rPr>
              <a:t>Ich lade Sie ein und bitte Sie, auch weiterhin die Planungen für die Neubaustrecke</a:t>
            </a:r>
            <a:br>
              <a:rPr lang="de-DE" sz="2400" b="1" dirty="0">
                <a:solidFill>
                  <a:srgbClr val="FF0000"/>
                </a:solidFill>
              </a:rPr>
            </a:br>
            <a:r>
              <a:rPr lang="de-DE" sz="2400" b="1" dirty="0">
                <a:solidFill>
                  <a:srgbClr val="FF0000"/>
                </a:solidFill>
              </a:rPr>
              <a:t>Frankfurt - Mannheim konstruktiv zu begleiten.</a:t>
            </a:r>
            <a:r>
              <a:rPr lang="de-DE" sz="2400" b="1" dirty="0"/>
              <a:t> </a:t>
            </a:r>
            <a:r>
              <a:rPr lang="de-DE" sz="2400" b="1" dirty="0">
                <a:solidFill>
                  <a:srgbClr val="FF0000"/>
                </a:solidFill>
              </a:rPr>
              <a:t>Lassen Sie uns so gemeinsam die Planung</a:t>
            </a:r>
            <a:r>
              <a:rPr lang="de-DE" sz="2400" b="1" dirty="0"/>
              <a:t/>
            </a:r>
            <a:br>
              <a:rPr lang="de-DE" sz="2400" b="1" dirty="0"/>
            </a:br>
            <a:r>
              <a:rPr lang="de-DE" sz="2400" b="1" dirty="0"/>
              <a:t>und auch die Umsetzung dieses für das Eisenbahnnetz insgesamt, aber ebenso</a:t>
            </a:r>
            <a:br>
              <a:rPr lang="de-DE" sz="2400" b="1" dirty="0"/>
            </a:br>
            <a:r>
              <a:rPr lang="de-DE" sz="2400" b="1" dirty="0">
                <a:solidFill>
                  <a:srgbClr val="FF0000"/>
                </a:solidFill>
              </a:rPr>
              <a:t>für die Erweiterung des Verkehrsangebots</a:t>
            </a:r>
            <a:r>
              <a:rPr lang="de-DE" sz="2400" b="1" dirty="0"/>
              <a:t> auch auf den umliegenden Strecken sehr</a:t>
            </a:r>
            <a:br>
              <a:rPr lang="de-DE" sz="2400" b="1" dirty="0"/>
            </a:br>
            <a:r>
              <a:rPr lang="de-DE" sz="2400" b="1" dirty="0"/>
              <a:t>bedeutsamen Infrastrukturprojektes zu einem guten Abschluss bringen.</a:t>
            </a:r>
          </a:p>
        </p:txBody>
      </p:sp>
      <p:pic>
        <p:nvPicPr>
          <p:cNvPr id="4" name="Grafik 3" descr="C:\Users\j.zinecker\Desktop\Logo Mensch vor Verkehr.jpg"/>
          <p:cNvPicPr/>
          <p:nvPr/>
        </p:nvPicPr>
        <p:blipFill rotWithShape="1">
          <a:blip r:embed="rId3">
            <a:extLst>
              <a:ext uri="{28A0092B-C50C-407E-A947-70E740481C1C}">
                <a14:useLocalDpi xmlns:a14="http://schemas.microsoft.com/office/drawing/2010/main" val="0"/>
              </a:ext>
            </a:extLst>
          </a:blip>
          <a:srcRect t="21251" r="456" b="13578"/>
          <a:stretch/>
        </p:blipFill>
        <p:spPr bwMode="auto">
          <a:xfrm>
            <a:off x="671849" y="243751"/>
            <a:ext cx="2213019" cy="80946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191977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idx="4294967295"/>
          </p:nvPr>
        </p:nvSpPr>
        <p:spPr>
          <a:xfrm>
            <a:off x="0" y="2220011"/>
            <a:ext cx="12192000" cy="3067050"/>
          </a:xfrm>
        </p:spPr>
        <p:txBody>
          <a:bodyPr>
            <a:noAutofit/>
          </a:bodyPr>
          <a:lstStyle/>
          <a:p>
            <a:r>
              <a:rPr lang="de-DE" sz="2400" b="1" dirty="0" smtClean="0"/>
              <a:t/>
            </a:r>
            <a:br>
              <a:rPr lang="de-DE" sz="2400" b="1" dirty="0" smtClean="0"/>
            </a:br>
            <a:r>
              <a:rPr lang="de-DE" sz="2400" b="1" dirty="0"/>
              <a:t/>
            </a:r>
            <a:br>
              <a:rPr lang="de-DE" sz="2400" b="1" dirty="0"/>
            </a:br>
            <a:endParaRPr lang="de-DE" sz="2400" b="1" dirty="0"/>
          </a:p>
        </p:txBody>
      </p:sp>
      <p:sp>
        <p:nvSpPr>
          <p:cNvPr id="5" name="Rechteck 4"/>
          <p:cNvSpPr/>
          <p:nvPr/>
        </p:nvSpPr>
        <p:spPr>
          <a:xfrm>
            <a:off x="671849" y="2472374"/>
            <a:ext cx="10198100" cy="400110"/>
          </a:xfrm>
          <a:prstGeom prst="rect">
            <a:avLst/>
          </a:prstGeom>
        </p:spPr>
        <p:txBody>
          <a:bodyPr wrap="square">
            <a:spAutoFit/>
          </a:bodyPr>
          <a:lstStyle/>
          <a:p>
            <a:endParaRPr lang="de-DE" sz="2000" b="1" dirty="0"/>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656" y="-139700"/>
            <a:ext cx="13062656" cy="6997700"/>
          </a:xfrm>
          <a:prstGeom prst="rect">
            <a:avLst/>
          </a:prstGeom>
        </p:spPr>
      </p:pic>
      <p:sp>
        <p:nvSpPr>
          <p:cNvPr id="3" name="Untertitel 2"/>
          <p:cNvSpPr>
            <a:spLocks noGrp="1"/>
          </p:cNvSpPr>
          <p:nvPr>
            <p:ph type="subTitle" idx="4294967295"/>
          </p:nvPr>
        </p:nvSpPr>
        <p:spPr>
          <a:xfrm>
            <a:off x="152400" y="1073052"/>
            <a:ext cx="12039600" cy="517525"/>
          </a:xfrm>
        </p:spPr>
        <p:txBody>
          <a:bodyPr>
            <a:noAutofit/>
          </a:bodyPr>
          <a:lstStyle/>
          <a:p>
            <a:pPr marL="0" indent="0">
              <a:buNone/>
            </a:pPr>
            <a:r>
              <a:rPr lang="de-DE" sz="3200" b="1" dirty="0" smtClean="0">
                <a:solidFill>
                  <a:srgbClr val="FF0000"/>
                </a:solidFill>
              </a:rPr>
              <a:t>Vielen Dank für ihre Aufmerksamkeit. Bitte unterstützen sie uns.</a:t>
            </a:r>
            <a:r>
              <a:rPr lang="de-DE" sz="3200" b="1" dirty="0" smtClean="0"/>
              <a:t>.</a:t>
            </a:r>
          </a:p>
        </p:txBody>
      </p:sp>
      <p:pic>
        <p:nvPicPr>
          <p:cNvPr id="4" name="Grafik 3" descr="C:\Users\j.zinecker\Desktop\Logo Mensch vor Verkehr.jpg"/>
          <p:cNvPicPr/>
          <p:nvPr/>
        </p:nvPicPr>
        <p:blipFill rotWithShape="1">
          <a:blip r:embed="rId4">
            <a:extLst>
              <a:ext uri="{28A0092B-C50C-407E-A947-70E740481C1C}">
                <a14:useLocalDpi xmlns:a14="http://schemas.microsoft.com/office/drawing/2010/main" val="0"/>
              </a:ext>
            </a:extLst>
          </a:blip>
          <a:srcRect t="21251" r="456" b="13578"/>
          <a:stretch/>
        </p:blipFill>
        <p:spPr bwMode="auto">
          <a:xfrm>
            <a:off x="4664389" y="5916495"/>
            <a:ext cx="2213019" cy="80946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992325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76191" y="547032"/>
            <a:ext cx="9144000" cy="518004"/>
          </a:xfrm>
        </p:spPr>
        <p:txBody>
          <a:bodyPr>
            <a:normAutofit/>
          </a:bodyPr>
          <a:lstStyle/>
          <a:p>
            <a:r>
              <a:rPr lang="de-DE" sz="1400" b="1" dirty="0" smtClean="0"/>
              <a:t>Nahverkehrshalt Südhessen</a:t>
            </a:r>
          </a:p>
        </p:txBody>
      </p:sp>
      <p:pic>
        <p:nvPicPr>
          <p:cNvPr id="4" name="Grafik 3" descr="C:\Users\j.zinecker\Desktop\Logo Mensch vor Verkehr.jpg"/>
          <p:cNvPicPr/>
          <p:nvPr/>
        </p:nvPicPr>
        <p:blipFill rotWithShape="1">
          <a:blip r:embed="rId3">
            <a:extLst>
              <a:ext uri="{28A0092B-C50C-407E-A947-70E740481C1C}">
                <a14:useLocalDpi xmlns:a14="http://schemas.microsoft.com/office/drawing/2010/main" val="0"/>
              </a:ext>
            </a:extLst>
          </a:blip>
          <a:srcRect t="21251" r="456" b="13578"/>
          <a:stretch/>
        </p:blipFill>
        <p:spPr bwMode="auto">
          <a:xfrm>
            <a:off x="671849" y="243751"/>
            <a:ext cx="2213019" cy="809467"/>
          </a:xfrm>
          <a:prstGeom prst="rect">
            <a:avLst/>
          </a:prstGeom>
          <a:noFill/>
          <a:ln>
            <a:noFill/>
          </a:ln>
          <a:extLst>
            <a:ext uri="{53640926-AAD7-44D8-BBD7-CCE9431645EC}">
              <a14:shadowObscured xmlns:a14="http://schemas.microsoft.com/office/drawing/2010/main"/>
            </a:ext>
          </a:extLst>
        </p:spPr>
      </p:pic>
      <p:sp>
        <p:nvSpPr>
          <p:cNvPr id="2" name="Titel 1"/>
          <p:cNvSpPr>
            <a:spLocks noGrp="1"/>
          </p:cNvSpPr>
          <p:nvPr>
            <p:ph type="ctrTitle"/>
          </p:nvPr>
        </p:nvSpPr>
        <p:spPr>
          <a:xfrm>
            <a:off x="363470" y="2994131"/>
            <a:ext cx="11114468" cy="2187469"/>
          </a:xfrm>
        </p:spPr>
        <p:txBody>
          <a:bodyPr>
            <a:normAutofit fontScale="90000"/>
          </a:bodyPr>
          <a:lstStyle/>
          <a:p>
            <a:pPr algn="l"/>
            <a:r>
              <a:rPr lang="de-DE" sz="3200" b="1" i="1" dirty="0" smtClean="0"/>
              <a:t>Beispiel für schnellen Pendlerverkehr auf einer Neubaustrecke:</a:t>
            </a:r>
            <a:r>
              <a:rPr lang="de-DE" sz="3200" b="1" dirty="0" smtClean="0"/>
              <a:t/>
            </a:r>
            <a:br>
              <a:rPr lang="de-DE" sz="3200" b="1" dirty="0" smtClean="0"/>
            </a:br>
            <a:r>
              <a:rPr lang="de-DE" sz="3200" dirty="0" smtClean="0"/>
              <a:t/>
            </a:r>
            <a:br>
              <a:rPr lang="de-DE" sz="3200" dirty="0" smtClean="0"/>
            </a:br>
            <a:r>
              <a:rPr lang="de-DE" sz="4000" b="1" dirty="0" smtClean="0">
                <a:solidFill>
                  <a:srgbClr val="FF0000"/>
                </a:solidFill>
              </a:rPr>
              <a:t>Limburg Süd</a:t>
            </a:r>
            <a:br>
              <a:rPr lang="de-DE" sz="4000" b="1" dirty="0" smtClean="0">
                <a:solidFill>
                  <a:srgbClr val="FF0000"/>
                </a:solidFill>
              </a:rPr>
            </a:br>
            <a:r>
              <a:rPr lang="de-DE" sz="2800" b="1" dirty="0" smtClean="0">
                <a:solidFill>
                  <a:srgbClr val="FF0000"/>
                </a:solidFill>
              </a:rPr>
              <a:t/>
            </a:r>
            <a:br>
              <a:rPr lang="de-DE" sz="2800" b="1" dirty="0" smtClean="0">
                <a:solidFill>
                  <a:srgbClr val="FF0000"/>
                </a:solidFill>
              </a:rPr>
            </a:br>
            <a:r>
              <a:rPr lang="de-DE" sz="2800" b="1" dirty="0" smtClean="0">
                <a:solidFill>
                  <a:srgbClr val="FF0000"/>
                </a:solidFill>
              </a:rPr>
              <a:t> (Neubaustrecke Frankfurt – Köln)</a:t>
            </a:r>
            <a:br>
              <a:rPr lang="de-DE" sz="2800" b="1" dirty="0" smtClean="0">
                <a:solidFill>
                  <a:srgbClr val="FF0000"/>
                </a:solidFill>
              </a:rPr>
            </a:br>
            <a:r>
              <a:rPr lang="de-DE" sz="2800" b="1" dirty="0" smtClean="0">
                <a:solidFill>
                  <a:srgbClr val="FF0000"/>
                </a:solidFill>
              </a:rPr>
              <a:t>   seit 2002</a:t>
            </a:r>
            <a:r>
              <a:rPr lang="de-DE" sz="2800" b="1" dirty="0"/>
              <a:t/>
            </a:r>
            <a:br>
              <a:rPr lang="de-DE" sz="2800" b="1" dirty="0"/>
            </a:br>
            <a:r>
              <a:rPr lang="de-DE" sz="2800" b="1" dirty="0" smtClean="0"/>
              <a:t/>
            </a:r>
            <a:br>
              <a:rPr lang="de-DE" sz="2800" b="1" dirty="0" smtClean="0"/>
            </a:br>
            <a:r>
              <a:rPr lang="de-DE" sz="2000" b="1" dirty="0" smtClean="0"/>
              <a:t>aus bahntechnischen Gründen hier nur ICEs </a:t>
            </a:r>
            <a:br>
              <a:rPr lang="de-DE" sz="2000" b="1" dirty="0" smtClean="0"/>
            </a:br>
            <a:r>
              <a:rPr lang="de-DE" sz="2000" b="1" dirty="0" smtClean="0"/>
              <a:t>der neuesten Generation möglich</a:t>
            </a:r>
            <a:br>
              <a:rPr lang="de-DE" sz="2000" b="1" dirty="0" smtClean="0"/>
            </a:br>
            <a:r>
              <a:rPr lang="de-DE" sz="2000" b="1" dirty="0" smtClean="0"/>
              <a:t/>
            </a:r>
            <a:br>
              <a:rPr lang="de-DE" sz="2000" b="1" dirty="0" smtClean="0"/>
            </a:br>
            <a:r>
              <a:rPr lang="de-DE" sz="2000" b="1" dirty="0" smtClean="0"/>
              <a:t>z.Zt. ca. 2500 Ein / Aussteiger pro Tag </a:t>
            </a:r>
            <a:br>
              <a:rPr lang="de-DE" sz="2000" b="1" dirty="0" smtClean="0"/>
            </a:br>
            <a:r>
              <a:rPr lang="de-DE" sz="2000" b="1" dirty="0" smtClean="0"/>
              <a:t>in den ersten Jahren </a:t>
            </a:r>
            <a:r>
              <a:rPr lang="de-DE" sz="2000" b="1" dirty="0" err="1" smtClean="0"/>
              <a:t>ca</a:t>
            </a:r>
            <a:r>
              <a:rPr lang="de-DE" sz="2000" b="1" dirty="0" smtClean="0"/>
              <a:t> 1800-2000 E/A pro Tag</a:t>
            </a:r>
            <a:endParaRPr lang="de-DE" sz="3200" b="1" dirty="0">
              <a:solidFill>
                <a:srgbClr val="FF0000"/>
              </a:solidFill>
            </a:endParaRPr>
          </a:p>
        </p:txBody>
      </p:sp>
      <p:pic>
        <p:nvPicPr>
          <p:cNvPr id="6" name="Grafik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3796" y="1997543"/>
            <a:ext cx="6083808" cy="4492752"/>
          </a:xfrm>
          <a:prstGeom prst="rect">
            <a:avLst/>
          </a:prstGeom>
        </p:spPr>
      </p:pic>
    </p:spTree>
    <p:extLst>
      <p:ext uri="{BB962C8B-B14F-4D97-AF65-F5344CB8AC3E}">
        <p14:creationId xmlns:p14="http://schemas.microsoft.com/office/powerpoint/2010/main" val="31206675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88891" y="782762"/>
            <a:ext cx="9144000" cy="518004"/>
          </a:xfrm>
        </p:spPr>
        <p:txBody>
          <a:bodyPr>
            <a:normAutofit/>
          </a:bodyPr>
          <a:lstStyle/>
          <a:p>
            <a:r>
              <a:rPr lang="de-DE" sz="1400" b="1" dirty="0" smtClean="0"/>
              <a:t>Nahverkehrshalt Südhessen</a:t>
            </a:r>
          </a:p>
        </p:txBody>
      </p:sp>
      <p:pic>
        <p:nvPicPr>
          <p:cNvPr id="4" name="Grafik 3" descr="C:\Users\j.zinecker\Desktop\Logo Mensch vor Verkehr.jpg"/>
          <p:cNvPicPr/>
          <p:nvPr/>
        </p:nvPicPr>
        <p:blipFill rotWithShape="1">
          <a:blip r:embed="rId3">
            <a:extLst>
              <a:ext uri="{28A0092B-C50C-407E-A947-70E740481C1C}">
                <a14:useLocalDpi xmlns:a14="http://schemas.microsoft.com/office/drawing/2010/main" val="0"/>
              </a:ext>
            </a:extLst>
          </a:blip>
          <a:srcRect t="21251" r="456" b="13578"/>
          <a:stretch/>
        </p:blipFill>
        <p:spPr bwMode="auto">
          <a:xfrm>
            <a:off x="671849" y="243751"/>
            <a:ext cx="2213019" cy="809467"/>
          </a:xfrm>
          <a:prstGeom prst="rect">
            <a:avLst/>
          </a:prstGeom>
          <a:noFill/>
          <a:ln>
            <a:noFill/>
          </a:ln>
          <a:extLst>
            <a:ext uri="{53640926-AAD7-44D8-BBD7-CCE9431645EC}">
              <a14:shadowObscured xmlns:a14="http://schemas.microsoft.com/office/drawing/2010/main"/>
            </a:ext>
          </a:extLst>
        </p:spPr>
      </p:pic>
      <p:pic>
        <p:nvPicPr>
          <p:cNvPr id="5" name="Grafik 4"/>
          <p:cNvPicPr/>
          <p:nvPr/>
        </p:nvPicPr>
        <p:blipFill>
          <a:blip r:embed="rId4">
            <a:extLst>
              <a:ext uri="{28A0092B-C50C-407E-A947-70E740481C1C}">
                <a14:useLocalDpi xmlns:a14="http://schemas.microsoft.com/office/drawing/2010/main" val="0"/>
              </a:ext>
            </a:extLst>
          </a:blip>
          <a:srcRect/>
          <a:stretch>
            <a:fillRect/>
          </a:stretch>
        </p:blipFill>
        <p:spPr bwMode="auto">
          <a:xfrm>
            <a:off x="3949700" y="1300766"/>
            <a:ext cx="7277100" cy="4261834"/>
          </a:xfrm>
          <a:prstGeom prst="rect">
            <a:avLst/>
          </a:prstGeom>
          <a:noFill/>
          <a:ln>
            <a:noFill/>
          </a:ln>
        </p:spPr>
      </p:pic>
      <p:sp>
        <p:nvSpPr>
          <p:cNvPr id="2" name="Titel 1"/>
          <p:cNvSpPr>
            <a:spLocks noGrp="1"/>
          </p:cNvSpPr>
          <p:nvPr>
            <p:ph type="ctrTitle"/>
          </p:nvPr>
        </p:nvSpPr>
        <p:spPr>
          <a:xfrm>
            <a:off x="670598" y="4461456"/>
            <a:ext cx="11203368" cy="2202288"/>
          </a:xfrm>
        </p:spPr>
        <p:txBody>
          <a:bodyPr>
            <a:normAutofit fontScale="90000"/>
          </a:bodyPr>
          <a:lstStyle/>
          <a:p>
            <a:pPr algn="l"/>
            <a:r>
              <a:rPr lang="de-DE" sz="3200" b="1" i="1" dirty="0" smtClean="0"/>
              <a:t>Beispiel für schnellen Nahverkehr auf einer Neubaustrecke:</a:t>
            </a:r>
            <a:r>
              <a:rPr lang="de-DE" sz="3200" b="1" dirty="0" smtClean="0"/>
              <a:t/>
            </a:r>
            <a:br>
              <a:rPr lang="de-DE" sz="3200" b="1" dirty="0" smtClean="0"/>
            </a:br>
            <a:r>
              <a:rPr lang="de-DE" sz="3200" dirty="0" smtClean="0"/>
              <a:t/>
            </a:r>
            <a:br>
              <a:rPr lang="de-DE" sz="3200" dirty="0" smtClean="0"/>
            </a:br>
            <a:r>
              <a:rPr lang="de-DE" sz="2800" b="1" dirty="0" smtClean="0">
                <a:solidFill>
                  <a:srgbClr val="FF0000"/>
                </a:solidFill>
              </a:rPr>
              <a:t>Allersberg </a:t>
            </a:r>
            <a:r>
              <a:rPr lang="de-DE" sz="2800" b="1" dirty="0" smtClean="0"/>
              <a:t>(Neubaustrecke Nürnberg – Ingolstadt)</a:t>
            </a:r>
            <a:br>
              <a:rPr lang="de-DE" sz="2800" b="1" dirty="0" smtClean="0"/>
            </a:br>
            <a:r>
              <a:rPr lang="de-DE" sz="2800" b="1" dirty="0" smtClean="0">
                <a:solidFill>
                  <a:srgbClr val="FF0000"/>
                </a:solidFill>
              </a:rPr>
              <a:t>   seit 2006</a:t>
            </a:r>
            <a:br>
              <a:rPr lang="de-DE" sz="2800" b="1" dirty="0" smtClean="0">
                <a:solidFill>
                  <a:srgbClr val="FF0000"/>
                </a:solidFill>
              </a:rPr>
            </a:br>
            <a:r>
              <a:rPr lang="de-DE" sz="2800" b="1" dirty="0">
                <a:solidFill>
                  <a:srgbClr val="FF0000"/>
                </a:solidFill>
              </a:rPr>
              <a:t/>
            </a:r>
            <a:br>
              <a:rPr lang="de-DE" sz="2800" b="1" dirty="0">
                <a:solidFill>
                  <a:srgbClr val="FF0000"/>
                </a:solidFill>
              </a:rPr>
            </a:br>
            <a:r>
              <a:rPr lang="de-DE" sz="2700" b="1" dirty="0" smtClean="0"/>
              <a:t>1500 Ein/Aussteiger 2014</a:t>
            </a:r>
            <a:br>
              <a:rPr lang="de-DE" sz="2700" b="1" dirty="0" smtClean="0"/>
            </a:br>
            <a:r>
              <a:rPr lang="de-DE" sz="2700" b="1" dirty="0"/>
              <a:t/>
            </a:r>
            <a:br>
              <a:rPr lang="de-DE" sz="2700" b="1" dirty="0"/>
            </a:br>
            <a:r>
              <a:rPr lang="de-DE" sz="2700" b="1" dirty="0" smtClean="0"/>
              <a:t>S 5 und RE</a:t>
            </a:r>
            <a:br>
              <a:rPr lang="de-DE" sz="2700" b="1" dirty="0" smtClean="0"/>
            </a:br>
            <a:r>
              <a:rPr lang="de-DE" sz="2700" b="1" dirty="0"/>
              <a:t/>
            </a:r>
            <a:br>
              <a:rPr lang="de-DE" sz="2700" b="1" dirty="0"/>
            </a:br>
            <a:r>
              <a:rPr lang="de-DE" sz="2700" b="1" dirty="0" smtClean="0"/>
              <a:t/>
            </a:r>
            <a:br>
              <a:rPr lang="de-DE" sz="2700" b="1" dirty="0" smtClean="0"/>
            </a:br>
            <a:r>
              <a:rPr lang="de-DE" sz="2700" b="1" dirty="0" smtClean="0"/>
              <a:t/>
            </a:r>
            <a:br>
              <a:rPr lang="de-DE" sz="2700" b="1" dirty="0" smtClean="0"/>
            </a:br>
            <a:r>
              <a:rPr lang="de-DE" sz="2700" b="1" dirty="0"/>
              <a:t/>
            </a:r>
            <a:br>
              <a:rPr lang="de-DE" sz="2700" b="1" dirty="0"/>
            </a:br>
            <a:r>
              <a:rPr lang="de-DE" sz="2400" b="1" dirty="0" smtClean="0"/>
              <a:t>Nach </a:t>
            </a:r>
            <a:r>
              <a:rPr lang="de-DE" sz="2400" b="1" dirty="0"/>
              <a:t>dem Planungsstand von Mitte 1994 war der Bahnhof </a:t>
            </a:r>
            <a:r>
              <a:rPr lang="de-DE" sz="2400" b="1" dirty="0" smtClean="0"/>
              <a:t>zunächst nur als </a:t>
            </a:r>
            <a:br>
              <a:rPr lang="de-DE" sz="2400" b="1" dirty="0" smtClean="0"/>
            </a:br>
            <a:r>
              <a:rPr lang="de-DE" sz="2400" b="1" dirty="0" smtClean="0">
                <a:hlinkClick r:id="rId5" tooltip="Überholbahnhof"/>
              </a:rPr>
              <a:t>Überholbahnhof</a:t>
            </a:r>
            <a:r>
              <a:rPr lang="de-DE" sz="2400" b="1" dirty="0" smtClean="0"/>
              <a:t> </a:t>
            </a:r>
            <a:r>
              <a:rPr lang="de-DE" sz="2400" b="1" dirty="0"/>
              <a:t>konzipiert. </a:t>
            </a:r>
            <a:r>
              <a:rPr lang="de-DE" sz="2400" b="1" dirty="0" smtClean="0"/>
              <a:t/>
            </a:r>
            <a:br>
              <a:rPr lang="de-DE" sz="2400" b="1" dirty="0" smtClean="0"/>
            </a:br>
            <a:r>
              <a:rPr lang="de-DE" sz="2400" b="1" dirty="0" smtClean="0"/>
              <a:t>.</a:t>
            </a:r>
            <a:endParaRPr lang="de-DE" sz="3200" b="1" dirty="0"/>
          </a:p>
        </p:txBody>
      </p:sp>
    </p:spTree>
    <p:extLst>
      <p:ext uri="{BB962C8B-B14F-4D97-AF65-F5344CB8AC3E}">
        <p14:creationId xmlns:p14="http://schemas.microsoft.com/office/powerpoint/2010/main" val="196802972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0" y="535214"/>
            <a:ext cx="9144000" cy="518004"/>
          </a:xfrm>
        </p:spPr>
        <p:txBody>
          <a:bodyPr>
            <a:normAutofit/>
          </a:bodyPr>
          <a:lstStyle/>
          <a:p>
            <a:r>
              <a:rPr lang="de-DE" sz="1400" b="1" dirty="0" smtClean="0"/>
              <a:t>Nahverkehrshalt Südhessen</a:t>
            </a:r>
          </a:p>
        </p:txBody>
      </p:sp>
      <p:pic>
        <p:nvPicPr>
          <p:cNvPr id="4" name="Grafik 3" descr="C:\Users\j.zinecker\Desktop\Logo Mensch vor Verkehr.jpg"/>
          <p:cNvPicPr/>
          <p:nvPr/>
        </p:nvPicPr>
        <p:blipFill rotWithShape="1">
          <a:blip r:embed="rId3">
            <a:extLst>
              <a:ext uri="{28A0092B-C50C-407E-A947-70E740481C1C}">
                <a14:useLocalDpi xmlns:a14="http://schemas.microsoft.com/office/drawing/2010/main" val="0"/>
              </a:ext>
            </a:extLst>
          </a:blip>
          <a:srcRect t="21251" r="456" b="13578"/>
          <a:stretch/>
        </p:blipFill>
        <p:spPr bwMode="auto">
          <a:xfrm>
            <a:off x="671849" y="243751"/>
            <a:ext cx="2213019" cy="809467"/>
          </a:xfrm>
          <a:prstGeom prst="rect">
            <a:avLst/>
          </a:prstGeom>
          <a:noFill/>
          <a:ln>
            <a:noFill/>
          </a:ln>
          <a:extLst>
            <a:ext uri="{53640926-AAD7-44D8-BBD7-CCE9431645EC}">
              <a14:shadowObscured xmlns:a14="http://schemas.microsoft.com/office/drawing/2010/main"/>
            </a:ext>
          </a:extLst>
        </p:spPr>
      </p:pic>
      <p:pic>
        <p:nvPicPr>
          <p:cNvPr id="6" name="Grafik 5"/>
          <p:cNvPicPr/>
          <p:nvPr/>
        </p:nvPicPr>
        <p:blipFill>
          <a:blip r:embed="rId4" cstate="print">
            <a:extLst>
              <a:ext uri="{28A0092B-C50C-407E-A947-70E740481C1C}">
                <a14:useLocalDpi xmlns:a14="http://schemas.microsoft.com/office/drawing/2010/main" val="0"/>
              </a:ext>
            </a:extLst>
          </a:blip>
          <a:stretch>
            <a:fillRect/>
          </a:stretch>
        </p:blipFill>
        <p:spPr bwMode="auto">
          <a:xfrm>
            <a:off x="4919259" y="1960092"/>
            <a:ext cx="6711079" cy="4478807"/>
          </a:xfrm>
          <a:prstGeom prst="rect">
            <a:avLst/>
          </a:prstGeom>
          <a:noFill/>
          <a:ln>
            <a:noFill/>
          </a:ln>
        </p:spPr>
      </p:pic>
      <p:sp>
        <p:nvSpPr>
          <p:cNvPr id="2" name="Titel 1"/>
          <p:cNvSpPr>
            <a:spLocks noGrp="1"/>
          </p:cNvSpPr>
          <p:nvPr>
            <p:ph type="ctrTitle"/>
          </p:nvPr>
        </p:nvSpPr>
        <p:spPr>
          <a:xfrm>
            <a:off x="515870" y="2367566"/>
            <a:ext cx="11114468" cy="2202288"/>
          </a:xfrm>
        </p:spPr>
        <p:txBody>
          <a:bodyPr>
            <a:normAutofit fontScale="90000"/>
          </a:bodyPr>
          <a:lstStyle/>
          <a:p>
            <a:pPr algn="l"/>
            <a:r>
              <a:rPr lang="de-DE" sz="3200" b="1" i="1" dirty="0" smtClean="0"/>
              <a:t>Beispiele für schnellen Nahverkehr auf einer Neubaustrecke:</a:t>
            </a:r>
            <a:r>
              <a:rPr lang="de-DE" sz="3200" b="1" dirty="0" smtClean="0"/>
              <a:t/>
            </a:r>
            <a:br>
              <a:rPr lang="de-DE" sz="3200" b="1" dirty="0" smtClean="0"/>
            </a:br>
            <a:r>
              <a:rPr lang="de-DE" sz="3200" dirty="0" smtClean="0"/>
              <a:t/>
            </a:r>
            <a:br>
              <a:rPr lang="de-DE" sz="3200" dirty="0" smtClean="0"/>
            </a:br>
            <a:r>
              <a:rPr lang="de-DE" sz="3600" b="1" dirty="0" err="1" smtClean="0">
                <a:solidFill>
                  <a:srgbClr val="FF0000"/>
                </a:solidFill>
              </a:rPr>
              <a:t>Merklingen</a:t>
            </a:r>
            <a:r>
              <a:rPr lang="de-DE" sz="2800" b="1" dirty="0" smtClean="0">
                <a:solidFill>
                  <a:srgbClr val="FF0000"/>
                </a:solidFill>
              </a:rPr>
              <a:t> </a:t>
            </a:r>
            <a:br>
              <a:rPr lang="de-DE" sz="2800" b="1" dirty="0" smtClean="0">
                <a:solidFill>
                  <a:srgbClr val="FF0000"/>
                </a:solidFill>
              </a:rPr>
            </a:br>
            <a:r>
              <a:rPr lang="de-DE" sz="2800" b="1" dirty="0" smtClean="0"/>
              <a:t>(Neubaustrecke Stuttgart – Ulm)</a:t>
            </a:r>
            <a:br>
              <a:rPr lang="de-DE" sz="2800" b="1" dirty="0" smtClean="0"/>
            </a:br>
            <a:r>
              <a:rPr lang="de-DE" sz="2800" dirty="0"/>
              <a:t/>
            </a:r>
            <a:br>
              <a:rPr lang="de-DE" sz="2800" dirty="0"/>
            </a:br>
            <a:r>
              <a:rPr lang="de-DE" sz="2800" dirty="0" smtClean="0"/>
              <a:t>    </a:t>
            </a:r>
            <a:r>
              <a:rPr lang="de-DE" sz="2400" b="1" dirty="0" smtClean="0"/>
              <a:t>seit 12-2022</a:t>
            </a:r>
            <a:br>
              <a:rPr lang="de-DE" sz="2400" b="1" dirty="0" smtClean="0"/>
            </a:br>
            <a:r>
              <a:rPr lang="de-DE" sz="2400" b="1" dirty="0"/>
              <a:t/>
            </a:r>
            <a:br>
              <a:rPr lang="de-DE" sz="2400" b="1" dirty="0"/>
            </a:br>
            <a:r>
              <a:rPr lang="de-DE" sz="2400" b="1" dirty="0" smtClean="0"/>
              <a:t>Potentialstudie mit</a:t>
            </a:r>
            <a:br>
              <a:rPr lang="de-DE" sz="2400" b="1" dirty="0" smtClean="0"/>
            </a:br>
            <a:r>
              <a:rPr lang="de-DE" sz="2400" b="1" dirty="0" smtClean="0"/>
              <a:t>ca. 1350 Ein/Aussteiger</a:t>
            </a:r>
            <a:endParaRPr lang="de-DE" sz="2400" b="1" dirty="0">
              <a:solidFill>
                <a:srgbClr val="FF0000"/>
              </a:solidFill>
            </a:endParaRPr>
          </a:p>
        </p:txBody>
      </p:sp>
    </p:spTree>
    <p:extLst>
      <p:ext uri="{BB962C8B-B14F-4D97-AF65-F5344CB8AC3E}">
        <p14:creationId xmlns:p14="http://schemas.microsoft.com/office/powerpoint/2010/main" val="26641998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850007" y="1390918"/>
            <a:ext cx="10522038" cy="4623516"/>
          </a:xfrm>
        </p:spPr>
        <p:txBody>
          <a:bodyPr>
            <a:normAutofit fontScale="90000"/>
          </a:bodyPr>
          <a:lstStyle/>
          <a:p>
            <a:pPr algn="l"/>
            <a:r>
              <a:rPr lang="de-DE" sz="4900" b="1" dirty="0" smtClean="0"/>
              <a:t>Verkehrssituation Main </a:t>
            </a:r>
            <a:r>
              <a:rPr lang="de-DE" sz="4900" b="1" dirty="0"/>
              <a:t>– Neckar – </a:t>
            </a:r>
            <a:r>
              <a:rPr lang="de-DE" sz="4900" b="1" dirty="0" smtClean="0"/>
              <a:t>Bahn</a:t>
            </a:r>
            <a:r>
              <a:rPr lang="de-DE" sz="3200" b="1" dirty="0" smtClean="0"/>
              <a:t/>
            </a:r>
            <a:br>
              <a:rPr lang="de-DE" sz="3200" b="1" dirty="0" smtClean="0"/>
            </a:br>
            <a:r>
              <a:rPr lang="de-DE" sz="3200" dirty="0"/>
              <a:t/>
            </a:r>
            <a:br>
              <a:rPr lang="de-DE" sz="3200" dirty="0"/>
            </a:br>
            <a:r>
              <a:rPr lang="de-DE" sz="3200" b="1" i="1" dirty="0"/>
              <a:t>Stand </a:t>
            </a:r>
            <a:r>
              <a:rPr lang="de-DE" sz="3200" b="1" i="1" dirty="0" smtClean="0"/>
              <a:t>nach Eröffnung der Neubaustrecke (06:00-22:00)</a:t>
            </a:r>
            <a:r>
              <a:rPr lang="de-DE" sz="3200" b="1" dirty="0" smtClean="0"/>
              <a:t>:</a:t>
            </a:r>
            <a:br>
              <a:rPr lang="de-DE" sz="3200" b="1" dirty="0" smtClean="0"/>
            </a:br>
            <a:r>
              <a:rPr lang="de-DE" sz="3200" b="1" dirty="0" smtClean="0"/>
              <a:t>nach Deutschlandtakt 2030:</a:t>
            </a:r>
            <a:br>
              <a:rPr lang="de-DE" sz="3200" b="1" dirty="0" smtClean="0"/>
            </a:br>
            <a:r>
              <a:rPr lang="de-DE" sz="3200" dirty="0"/>
              <a:t/>
            </a:r>
            <a:br>
              <a:rPr lang="de-DE" sz="3200" dirty="0"/>
            </a:br>
            <a:r>
              <a:rPr lang="de-DE" sz="3200" b="1" dirty="0">
                <a:solidFill>
                  <a:srgbClr val="FF0000"/>
                </a:solidFill>
              </a:rPr>
              <a:t>FV</a:t>
            </a:r>
            <a:r>
              <a:rPr lang="de-DE" sz="3200" b="1" dirty="0"/>
              <a:t> : mindestens </a:t>
            </a:r>
            <a:r>
              <a:rPr lang="de-DE" sz="3200" b="1" dirty="0" smtClean="0"/>
              <a:t>stündlich (wie heute)</a:t>
            </a:r>
            <a:r>
              <a:rPr lang="de-DE" sz="3200" dirty="0"/>
              <a:t/>
            </a:r>
            <a:br>
              <a:rPr lang="de-DE" sz="3200" dirty="0"/>
            </a:br>
            <a:r>
              <a:rPr lang="de-DE" sz="3200" b="1" dirty="0">
                <a:solidFill>
                  <a:srgbClr val="FF0000"/>
                </a:solidFill>
              </a:rPr>
              <a:t>NV</a:t>
            </a:r>
            <a:r>
              <a:rPr lang="de-DE" sz="3200" b="1" dirty="0"/>
              <a:t> : </a:t>
            </a:r>
            <a:r>
              <a:rPr lang="de-DE" sz="3200" b="1" dirty="0" smtClean="0"/>
              <a:t>pro </a:t>
            </a:r>
            <a:r>
              <a:rPr lang="de-DE" sz="3200" b="1" dirty="0"/>
              <a:t>Stunde: </a:t>
            </a:r>
            <a:r>
              <a:rPr lang="de-DE" sz="3200" b="1" dirty="0" smtClean="0"/>
              <a:t>1 x RB</a:t>
            </a:r>
            <a:r>
              <a:rPr lang="de-DE" sz="3200" b="1" dirty="0"/>
              <a:t>, </a:t>
            </a:r>
            <a:r>
              <a:rPr lang="de-DE" sz="3200" b="1" dirty="0" smtClean="0"/>
              <a:t>1 x S</a:t>
            </a:r>
            <a:r>
              <a:rPr lang="de-DE" sz="3200" b="1" dirty="0"/>
              <a:t>, </a:t>
            </a:r>
            <a:r>
              <a:rPr lang="de-DE" sz="3200" b="1" dirty="0" smtClean="0"/>
              <a:t>1 x RE (wie heute)</a:t>
            </a:r>
            <a:br>
              <a:rPr lang="de-DE" sz="3200" b="1" dirty="0" smtClean="0"/>
            </a:br>
            <a:r>
              <a:rPr lang="de-DE" sz="3200" b="1" dirty="0"/>
              <a:t> </a:t>
            </a:r>
            <a:r>
              <a:rPr lang="de-DE" sz="3200" b="1" dirty="0" smtClean="0"/>
              <a:t>            </a:t>
            </a:r>
            <a:r>
              <a:rPr lang="de-DE" sz="3200" b="1" dirty="0" smtClean="0">
                <a:solidFill>
                  <a:srgbClr val="FF0000"/>
                </a:solidFill>
              </a:rPr>
              <a:t>neu: 1 x RE zusätzlich</a:t>
            </a:r>
            <a:r>
              <a:rPr lang="de-DE" sz="3200" dirty="0"/>
              <a:t/>
            </a:r>
            <a:br>
              <a:rPr lang="de-DE" sz="3200" dirty="0"/>
            </a:br>
            <a:r>
              <a:rPr lang="de-DE" sz="3200" b="1" dirty="0" smtClean="0">
                <a:solidFill>
                  <a:srgbClr val="FF0000"/>
                </a:solidFill>
              </a:rPr>
              <a:t>GV</a:t>
            </a:r>
            <a:r>
              <a:rPr lang="de-DE" sz="3200" b="1" dirty="0" smtClean="0"/>
              <a:t> </a:t>
            </a:r>
            <a:r>
              <a:rPr lang="de-DE" sz="3200" b="1" dirty="0"/>
              <a:t>: </a:t>
            </a:r>
            <a:r>
              <a:rPr lang="de-DE" sz="3200" b="1" dirty="0" smtClean="0"/>
              <a:t>Gutachten sprechen von weiteren Steigerungen</a:t>
            </a:r>
            <a:r>
              <a:rPr lang="de-DE" sz="3200" dirty="0"/>
              <a:t/>
            </a:r>
            <a:br>
              <a:rPr lang="de-DE" sz="3200" dirty="0"/>
            </a:br>
            <a:r>
              <a:rPr lang="de-DE" sz="3200" dirty="0" smtClean="0"/>
              <a:t/>
            </a:r>
            <a:br>
              <a:rPr lang="de-DE" sz="3200" dirty="0" smtClean="0"/>
            </a:br>
            <a:endParaRPr lang="de-DE" sz="3200" dirty="0">
              <a:solidFill>
                <a:srgbClr val="FF0000"/>
              </a:solidFill>
            </a:endParaRPr>
          </a:p>
        </p:txBody>
      </p:sp>
      <p:sp>
        <p:nvSpPr>
          <p:cNvPr id="3" name="Untertitel 2"/>
          <p:cNvSpPr>
            <a:spLocks noGrp="1"/>
          </p:cNvSpPr>
          <p:nvPr>
            <p:ph type="subTitle" idx="1"/>
          </p:nvPr>
        </p:nvSpPr>
        <p:spPr>
          <a:xfrm>
            <a:off x="-188891" y="782762"/>
            <a:ext cx="9144000" cy="518004"/>
          </a:xfrm>
        </p:spPr>
        <p:txBody>
          <a:bodyPr>
            <a:normAutofit/>
          </a:bodyPr>
          <a:lstStyle/>
          <a:p>
            <a:r>
              <a:rPr lang="de-DE" sz="1400" b="1" dirty="0" smtClean="0"/>
              <a:t>Nahverkehrshalt Südhessen</a:t>
            </a:r>
          </a:p>
        </p:txBody>
      </p:sp>
      <p:pic>
        <p:nvPicPr>
          <p:cNvPr id="4" name="Grafik 3" descr="C:\Users\j.zinecker\Desktop\Logo Mensch vor Verkehr.jpg"/>
          <p:cNvPicPr/>
          <p:nvPr/>
        </p:nvPicPr>
        <p:blipFill rotWithShape="1">
          <a:blip r:embed="rId3">
            <a:extLst>
              <a:ext uri="{28A0092B-C50C-407E-A947-70E740481C1C}">
                <a14:useLocalDpi xmlns:a14="http://schemas.microsoft.com/office/drawing/2010/main" val="0"/>
              </a:ext>
            </a:extLst>
          </a:blip>
          <a:srcRect t="21251" r="456" b="13578"/>
          <a:stretch/>
        </p:blipFill>
        <p:spPr bwMode="auto">
          <a:xfrm>
            <a:off x="671849" y="243751"/>
            <a:ext cx="2213019" cy="80946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194692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38070" y="1249084"/>
            <a:ext cx="11114468" cy="5118982"/>
          </a:xfrm>
        </p:spPr>
        <p:txBody>
          <a:bodyPr>
            <a:normAutofit fontScale="90000"/>
          </a:bodyPr>
          <a:lstStyle/>
          <a:p>
            <a:r>
              <a:rPr lang="de-DE" sz="3200" dirty="0" smtClean="0"/>
              <a:t>          </a:t>
            </a:r>
            <a:r>
              <a:rPr lang="de-DE" sz="2200" b="1" i="1" dirty="0" smtClean="0"/>
              <a:t>nach Eröffnung der Neubaustrecke Frankfurt - Mannheim</a:t>
            </a:r>
            <a:r>
              <a:rPr lang="de-DE" sz="3200" dirty="0" smtClean="0"/>
              <a:t/>
            </a:r>
            <a:br>
              <a:rPr lang="de-DE" sz="3200" dirty="0" smtClean="0"/>
            </a:br>
            <a:r>
              <a:rPr lang="de-DE" sz="3200" dirty="0" smtClean="0"/>
              <a:t>   </a:t>
            </a:r>
            <a:r>
              <a:rPr lang="de-DE" sz="3200" b="1" dirty="0" smtClean="0">
                <a:solidFill>
                  <a:srgbClr val="FF0000"/>
                </a:solidFill>
              </a:rPr>
              <a:t>Nahverkehr auf der Neubaustrecke mit Halt in Lorsch/</a:t>
            </a:r>
            <a:r>
              <a:rPr lang="de-DE" sz="3200" b="1" dirty="0" err="1" smtClean="0">
                <a:solidFill>
                  <a:srgbClr val="FF0000"/>
                </a:solidFill>
              </a:rPr>
              <a:t>Einhausen</a:t>
            </a:r>
            <a:r>
              <a:rPr lang="de-DE" sz="3200" b="1" dirty="0" smtClean="0">
                <a:solidFill>
                  <a:srgbClr val="FF0000"/>
                </a:solidFill>
              </a:rPr>
              <a:t> </a:t>
            </a:r>
            <a:r>
              <a:rPr lang="de-DE" sz="3200" dirty="0" smtClean="0">
                <a:solidFill>
                  <a:srgbClr val="FF0000"/>
                </a:solidFill>
              </a:rPr>
              <a:t/>
            </a:r>
            <a:br>
              <a:rPr lang="de-DE" sz="3200" dirty="0" smtClean="0">
                <a:solidFill>
                  <a:srgbClr val="FF0000"/>
                </a:solidFill>
              </a:rPr>
            </a:br>
            <a:r>
              <a:rPr lang="de-DE" sz="3200" dirty="0" smtClean="0"/>
              <a:t>  </a:t>
            </a:r>
            <a:r>
              <a:rPr lang="de-DE" sz="2800" b="1" dirty="0" smtClean="0"/>
              <a:t>durch</a:t>
            </a:r>
            <a:r>
              <a:rPr lang="de-DE" sz="3200" dirty="0" smtClean="0"/>
              <a:t> </a:t>
            </a:r>
            <a:r>
              <a:rPr lang="de-DE" sz="2700" b="1" dirty="0" smtClean="0">
                <a:solidFill>
                  <a:srgbClr val="FF0000"/>
                </a:solidFill>
              </a:rPr>
              <a:t>Verlagerung des zusätzlichen RE </a:t>
            </a:r>
            <a:r>
              <a:rPr lang="de-DE" sz="2700" b="1" dirty="0" smtClean="0"/>
              <a:t>aus dem Deutschlandtakt Vorschlag für Hessen</a:t>
            </a:r>
            <a:br>
              <a:rPr lang="de-DE" sz="2700" b="1" dirty="0" smtClean="0"/>
            </a:br>
            <a:r>
              <a:rPr lang="de-DE" sz="2700" b="1" dirty="0"/>
              <a:t> </a:t>
            </a:r>
            <a:r>
              <a:rPr lang="de-DE" sz="2700" b="1" dirty="0" smtClean="0"/>
              <a:t>      von der Main – Neckar – Bahn auf die Neubaustrecke zw. DA und MA </a:t>
            </a:r>
            <a:br>
              <a:rPr lang="de-DE" sz="2700" b="1" dirty="0" smtClean="0"/>
            </a:br>
            <a:r>
              <a:rPr lang="de-DE" sz="2700" b="1" dirty="0"/>
              <a:t> </a:t>
            </a:r>
            <a:r>
              <a:rPr lang="de-DE" sz="2700" b="1" dirty="0" smtClean="0"/>
              <a:t>            </a:t>
            </a:r>
            <a:br>
              <a:rPr lang="de-DE" sz="2700" b="1" dirty="0" smtClean="0"/>
            </a:br>
            <a:r>
              <a:rPr lang="de-DE" sz="4000" b="1" dirty="0"/>
              <a:t> </a:t>
            </a:r>
            <a:r>
              <a:rPr lang="de-DE" sz="4000" b="1" dirty="0" smtClean="0"/>
              <a:t>       </a:t>
            </a:r>
            <a:r>
              <a:rPr lang="de-DE" sz="4000" b="1" dirty="0" smtClean="0">
                <a:solidFill>
                  <a:srgbClr val="FF0000"/>
                </a:solidFill>
              </a:rPr>
              <a:t>Warum ?</a:t>
            </a:r>
            <a:r>
              <a:rPr lang="de-DE" sz="4000" dirty="0" smtClean="0"/>
              <a:t/>
            </a:r>
            <a:br>
              <a:rPr lang="de-DE" sz="4000" dirty="0" smtClean="0"/>
            </a:br>
            <a:r>
              <a:rPr lang="de-DE" sz="2700" dirty="0" smtClean="0"/>
              <a:t/>
            </a:r>
            <a:br>
              <a:rPr lang="de-DE" sz="2700" dirty="0" smtClean="0"/>
            </a:br>
            <a:r>
              <a:rPr lang="de-DE" sz="3100" dirty="0" smtClean="0"/>
              <a:t>- </a:t>
            </a:r>
            <a:r>
              <a:rPr lang="de-DE" sz="3100" b="1" dirty="0" smtClean="0"/>
              <a:t>schnelle Verbindung für Pendler</a:t>
            </a:r>
            <a:r>
              <a:rPr lang="de-DE" sz="3100" dirty="0" smtClean="0"/>
              <a:t/>
            </a:r>
            <a:br>
              <a:rPr lang="de-DE" sz="3100" dirty="0" smtClean="0"/>
            </a:br>
            <a:r>
              <a:rPr lang="de-DE" sz="3100" dirty="0" smtClean="0"/>
              <a:t>- </a:t>
            </a:r>
            <a:r>
              <a:rPr lang="de-DE" sz="3100" b="1" dirty="0" smtClean="0"/>
              <a:t>bessere und einzige schnelle Anbindung von Südhessen an die Zentren     	Darmstadt, Frankfurt, Wiesbaden und Mannheim mit dem Nahverkehr</a:t>
            </a:r>
            <a:r>
              <a:rPr lang="de-DE" sz="3100" dirty="0" smtClean="0"/>
              <a:t/>
            </a:r>
            <a:br>
              <a:rPr lang="de-DE" sz="3100" dirty="0" smtClean="0"/>
            </a:br>
            <a:r>
              <a:rPr lang="de-DE" sz="3100" dirty="0" smtClean="0"/>
              <a:t>- </a:t>
            </a:r>
            <a:r>
              <a:rPr lang="de-DE" sz="3100" b="1" dirty="0" smtClean="0"/>
              <a:t>Voraussetzung für die Verlagerung der Pendlerströme</a:t>
            </a:r>
            <a:br>
              <a:rPr lang="de-DE" sz="3100" b="1" dirty="0" smtClean="0"/>
            </a:br>
            <a:r>
              <a:rPr lang="de-DE" sz="3100" b="1" dirty="0"/>
              <a:t> </a:t>
            </a:r>
            <a:r>
              <a:rPr lang="de-DE" sz="3100" b="1" dirty="0" smtClean="0"/>
              <a:t>             vom Auto auf die Bahn</a:t>
            </a:r>
            <a:endParaRPr lang="de-DE" sz="3100" b="1" dirty="0">
              <a:solidFill>
                <a:srgbClr val="FF0000"/>
              </a:solidFill>
            </a:endParaRPr>
          </a:p>
        </p:txBody>
      </p:sp>
      <p:sp>
        <p:nvSpPr>
          <p:cNvPr id="3" name="Untertitel 2"/>
          <p:cNvSpPr>
            <a:spLocks noGrp="1"/>
          </p:cNvSpPr>
          <p:nvPr>
            <p:ph type="subTitle" idx="1"/>
          </p:nvPr>
        </p:nvSpPr>
        <p:spPr>
          <a:xfrm>
            <a:off x="-188891" y="782762"/>
            <a:ext cx="9144000" cy="518004"/>
          </a:xfrm>
        </p:spPr>
        <p:txBody>
          <a:bodyPr>
            <a:normAutofit/>
          </a:bodyPr>
          <a:lstStyle/>
          <a:p>
            <a:r>
              <a:rPr lang="de-DE" sz="1400" b="1" dirty="0" smtClean="0"/>
              <a:t>Nahverkehrshalt Südhessen</a:t>
            </a:r>
          </a:p>
        </p:txBody>
      </p:sp>
      <p:pic>
        <p:nvPicPr>
          <p:cNvPr id="4" name="Grafik 3" descr="C:\Users\j.zinecker\Desktop\Logo Mensch vor Verkehr.jpg"/>
          <p:cNvPicPr/>
          <p:nvPr/>
        </p:nvPicPr>
        <p:blipFill rotWithShape="1">
          <a:blip r:embed="rId3">
            <a:extLst>
              <a:ext uri="{28A0092B-C50C-407E-A947-70E740481C1C}">
                <a14:useLocalDpi xmlns:a14="http://schemas.microsoft.com/office/drawing/2010/main" val="0"/>
              </a:ext>
            </a:extLst>
          </a:blip>
          <a:srcRect t="21251" r="456" b="13578"/>
          <a:stretch/>
        </p:blipFill>
        <p:spPr bwMode="auto">
          <a:xfrm>
            <a:off x="671849" y="243751"/>
            <a:ext cx="2213019" cy="80946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333008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88891" y="782762"/>
            <a:ext cx="9144000" cy="518004"/>
          </a:xfrm>
        </p:spPr>
        <p:txBody>
          <a:bodyPr>
            <a:normAutofit/>
          </a:bodyPr>
          <a:lstStyle/>
          <a:p>
            <a:r>
              <a:rPr lang="de-DE" sz="1400" b="1" dirty="0" smtClean="0"/>
              <a:t>Nahverkehrshalt Südhessen</a:t>
            </a:r>
          </a:p>
        </p:txBody>
      </p:sp>
      <p:pic>
        <p:nvPicPr>
          <p:cNvPr id="4" name="Grafik 3" descr="C:\Users\j.zinecker\Desktop\Logo Mensch vor Verkehr.jpg"/>
          <p:cNvPicPr/>
          <p:nvPr/>
        </p:nvPicPr>
        <p:blipFill rotWithShape="1">
          <a:blip r:embed="rId3">
            <a:extLst>
              <a:ext uri="{28A0092B-C50C-407E-A947-70E740481C1C}">
                <a14:useLocalDpi xmlns:a14="http://schemas.microsoft.com/office/drawing/2010/main" val="0"/>
              </a:ext>
            </a:extLst>
          </a:blip>
          <a:srcRect t="21251" r="456" b="13578"/>
          <a:stretch/>
        </p:blipFill>
        <p:spPr bwMode="auto">
          <a:xfrm>
            <a:off x="671849" y="243751"/>
            <a:ext cx="2213019" cy="809467"/>
          </a:xfrm>
          <a:prstGeom prst="rect">
            <a:avLst/>
          </a:prstGeom>
          <a:noFill/>
          <a:ln>
            <a:noFill/>
          </a:ln>
          <a:extLst>
            <a:ext uri="{53640926-AAD7-44D8-BBD7-CCE9431645EC}">
              <a14:shadowObscured xmlns:a14="http://schemas.microsoft.com/office/drawing/2010/main"/>
            </a:ext>
          </a:extLst>
        </p:spPr>
      </p:pic>
      <p:pic>
        <p:nvPicPr>
          <p:cNvPr id="5" name="Grafik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2617" y="2039171"/>
            <a:ext cx="6405093" cy="4803820"/>
          </a:xfrm>
          <a:prstGeom prst="rect">
            <a:avLst/>
          </a:prstGeom>
        </p:spPr>
      </p:pic>
      <p:sp>
        <p:nvSpPr>
          <p:cNvPr id="2" name="Titel 1"/>
          <p:cNvSpPr>
            <a:spLocks noGrp="1"/>
          </p:cNvSpPr>
          <p:nvPr>
            <p:ph type="ctrTitle"/>
          </p:nvPr>
        </p:nvSpPr>
        <p:spPr>
          <a:xfrm>
            <a:off x="671849" y="1483020"/>
            <a:ext cx="10818966" cy="1862171"/>
          </a:xfrm>
        </p:spPr>
        <p:txBody>
          <a:bodyPr>
            <a:normAutofit fontScale="90000"/>
          </a:bodyPr>
          <a:lstStyle/>
          <a:p>
            <a:pPr algn="l"/>
            <a:r>
              <a:rPr lang="de-DE" sz="3200" b="1" i="1" dirty="0" smtClean="0"/>
              <a:t/>
            </a:r>
            <a:br>
              <a:rPr lang="de-DE" sz="3200" b="1" i="1" dirty="0" smtClean="0"/>
            </a:br>
            <a:r>
              <a:rPr lang="de-DE" sz="3200" b="1" i="1" dirty="0"/>
              <a:t/>
            </a:r>
            <a:br>
              <a:rPr lang="de-DE" sz="3200" b="1" i="1" dirty="0"/>
            </a:br>
            <a:r>
              <a:rPr lang="de-DE" sz="3200" b="1" i="1" dirty="0" smtClean="0"/>
              <a:t>09.07.2019 Besuch Baustelle Bahnhof </a:t>
            </a:r>
            <a:r>
              <a:rPr lang="de-DE" sz="2800" b="1" i="1" dirty="0" err="1" smtClean="0"/>
              <a:t>Merklingen</a:t>
            </a:r>
            <a:r>
              <a:rPr lang="de-DE" sz="2800" b="1" i="1" dirty="0" smtClean="0"/>
              <a:t> durch „Mensch vor Verkehr“</a:t>
            </a:r>
            <a:br>
              <a:rPr lang="de-DE" sz="2800" b="1" i="1" dirty="0" smtClean="0"/>
            </a:br>
            <a:r>
              <a:rPr lang="de-DE" sz="2800" dirty="0" smtClean="0"/>
              <a:t>  </a:t>
            </a:r>
            <a:r>
              <a:rPr lang="de-DE" sz="2200" dirty="0" smtClean="0"/>
              <a:t>vertreten durch Bürgermeister Helmut Glanzner und Dr. Jürgen Reiter</a:t>
            </a:r>
            <a:r>
              <a:rPr lang="de-DE" sz="2800" dirty="0" smtClean="0"/>
              <a:t/>
            </a:r>
            <a:br>
              <a:rPr lang="de-DE" sz="2800" dirty="0" smtClean="0"/>
            </a:br>
            <a:r>
              <a:rPr lang="de-DE" sz="2800" dirty="0" smtClean="0"/>
              <a:t/>
            </a:r>
            <a:br>
              <a:rPr lang="de-DE" sz="2800" dirty="0" smtClean="0"/>
            </a:br>
            <a:r>
              <a:rPr lang="de-DE" sz="2800" b="1" i="1" dirty="0" smtClean="0">
                <a:solidFill>
                  <a:srgbClr val="FF0000"/>
                </a:solidFill>
              </a:rPr>
              <a:t>Informationen durch </a:t>
            </a:r>
            <a:br>
              <a:rPr lang="de-DE" sz="2800" b="1" i="1" dirty="0" smtClean="0">
                <a:solidFill>
                  <a:srgbClr val="FF0000"/>
                </a:solidFill>
              </a:rPr>
            </a:br>
            <a:r>
              <a:rPr lang="de-DE" sz="2400" b="1" dirty="0" smtClean="0"/>
              <a:t>Verbandsbürgermeister </a:t>
            </a:r>
            <a:r>
              <a:rPr lang="de-DE" sz="2400" b="1" dirty="0"/>
              <a:t>von </a:t>
            </a:r>
            <a:r>
              <a:rPr lang="de-DE" sz="2400" b="1" dirty="0" err="1"/>
              <a:t>Laichingen</a:t>
            </a:r>
            <a:r>
              <a:rPr lang="de-DE" sz="2400" b="1" dirty="0"/>
              <a:t> und dem Bürgermeister von </a:t>
            </a:r>
            <a:r>
              <a:rPr lang="de-DE" sz="2400" b="1" dirty="0" err="1"/>
              <a:t>Merklingen</a:t>
            </a:r>
            <a:r>
              <a:rPr lang="de-DE" sz="2800" b="1" dirty="0"/>
              <a:t/>
            </a:r>
            <a:br>
              <a:rPr lang="de-DE" sz="2800" b="1" dirty="0"/>
            </a:br>
            <a:endParaRPr lang="de-DE" sz="3200" b="1" dirty="0">
              <a:solidFill>
                <a:srgbClr val="FF0000"/>
              </a:solidFill>
            </a:endParaRPr>
          </a:p>
        </p:txBody>
      </p:sp>
      <p:sp>
        <p:nvSpPr>
          <p:cNvPr id="6" name="Rechteck 5"/>
          <p:cNvSpPr/>
          <p:nvPr/>
        </p:nvSpPr>
        <p:spPr>
          <a:xfrm>
            <a:off x="444500" y="3625473"/>
            <a:ext cx="6096000" cy="2154436"/>
          </a:xfrm>
          <a:prstGeom prst="rect">
            <a:avLst/>
          </a:prstGeom>
        </p:spPr>
        <p:txBody>
          <a:bodyPr wrap="square">
            <a:spAutoFit/>
          </a:bodyPr>
          <a:lstStyle/>
          <a:p>
            <a:r>
              <a:rPr lang="de-DE" sz="2000" b="1" dirty="0" smtClean="0">
                <a:solidFill>
                  <a:srgbClr val="FF0000"/>
                </a:solidFill>
              </a:rPr>
              <a:t>Erkenntnis </a:t>
            </a:r>
            <a:r>
              <a:rPr lang="de-DE" sz="2000" b="1" dirty="0">
                <a:solidFill>
                  <a:srgbClr val="FF0000"/>
                </a:solidFill>
              </a:rPr>
              <a:t>:</a:t>
            </a:r>
            <a:r>
              <a:rPr lang="de-DE" b="1" dirty="0">
                <a:solidFill>
                  <a:srgbClr val="FF0000"/>
                </a:solidFill>
              </a:rPr>
              <a:t/>
            </a:r>
            <a:br>
              <a:rPr lang="de-DE" b="1" dirty="0">
                <a:solidFill>
                  <a:srgbClr val="FF0000"/>
                </a:solidFill>
              </a:rPr>
            </a:br>
            <a:r>
              <a:rPr lang="de-DE" b="1" dirty="0">
                <a:solidFill>
                  <a:srgbClr val="FF0000"/>
                </a:solidFill>
              </a:rPr>
              <a:t/>
            </a:r>
            <a:br>
              <a:rPr lang="de-DE" b="1" dirty="0">
                <a:solidFill>
                  <a:srgbClr val="FF0000"/>
                </a:solidFill>
              </a:rPr>
            </a:br>
            <a:r>
              <a:rPr lang="de-DE" sz="2800" b="1" dirty="0" smtClean="0">
                <a:solidFill>
                  <a:srgbClr val="FF0000"/>
                </a:solidFill>
              </a:rPr>
              <a:t>Potential </a:t>
            </a:r>
            <a:r>
              <a:rPr lang="de-DE" sz="2800" b="1" dirty="0">
                <a:solidFill>
                  <a:srgbClr val="FF0000"/>
                </a:solidFill>
              </a:rPr>
              <a:t>Studie </a:t>
            </a:r>
            <a:endParaRPr lang="de-DE" sz="2800" b="1" dirty="0" smtClean="0">
              <a:solidFill>
                <a:srgbClr val="FF0000"/>
              </a:solidFill>
            </a:endParaRPr>
          </a:p>
          <a:p>
            <a:r>
              <a:rPr lang="de-DE" sz="2800" b="1" dirty="0" smtClean="0">
                <a:solidFill>
                  <a:srgbClr val="FF0000"/>
                </a:solidFill>
              </a:rPr>
              <a:t>als </a:t>
            </a:r>
            <a:r>
              <a:rPr lang="de-DE" sz="2800" b="1" dirty="0">
                <a:solidFill>
                  <a:srgbClr val="FF0000"/>
                </a:solidFill>
              </a:rPr>
              <a:t>Rückhalt für das </a:t>
            </a:r>
            <a:r>
              <a:rPr lang="de-DE" sz="2800" b="1" dirty="0" smtClean="0">
                <a:solidFill>
                  <a:srgbClr val="FF0000"/>
                </a:solidFill>
              </a:rPr>
              <a:t>Projekt</a:t>
            </a:r>
          </a:p>
          <a:p>
            <a:endParaRPr lang="de-DE" sz="2400" b="1" dirty="0">
              <a:solidFill>
                <a:srgbClr val="FF0000"/>
              </a:solidFill>
            </a:endParaRPr>
          </a:p>
          <a:p>
            <a:r>
              <a:rPr lang="de-DE" sz="1600" b="1" dirty="0" smtClean="0"/>
              <a:t>(für</a:t>
            </a:r>
            <a:r>
              <a:rPr lang="de-DE" sz="1600" b="1" dirty="0" smtClean="0">
                <a:solidFill>
                  <a:srgbClr val="FF0000"/>
                </a:solidFill>
              </a:rPr>
              <a:t> </a:t>
            </a:r>
            <a:r>
              <a:rPr lang="de-DE" sz="1600" b="1" dirty="0" err="1" smtClean="0"/>
              <a:t>Merklingen</a:t>
            </a:r>
            <a:r>
              <a:rPr lang="de-DE" sz="1600" b="1" dirty="0" smtClean="0"/>
              <a:t> 1350 Ein-/Aussteiger pro Tag)</a:t>
            </a:r>
            <a:endParaRPr lang="de-DE" sz="1600" dirty="0"/>
          </a:p>
        </p:txBody>
      </p:sp>
    </p:spTree>
    <p:extLst>
      <p:ext uri="{BB962C8B-B14F-4D97-AF65-F5344CB8AC3E}">
        <p14:creationId xmlns:p14="http://schemas.microsoft.com/office/powerpoint/2010/main" val="30339253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88891" y="782762"/>
            <a:ext cx="9144000" cy="518004"/>
          </a:xfrm>
        </p:spPr>
        <p:txBody>
          <a:bodyPr>
            <a:normAutofit/>
          </a:bodyPr>
          <a:lstStyle/>
          <a:p>
            <a:r>
              <a:rPr lang="de-DE" sz="1400" b="1" dirty="0" smtClean="0"/>
              <a:t>Nahverkehrshalt Südhessen</a:t>
            </a:r>
          </a:p>
        </p:txBody>
      </p:sp>
      <p:pic>
        <p:nvPicPr>
          <p:cNvPr id="4" name="Grafik 3" descr="C:\Users\j.zinecker\Desktop\Logo Mensch vor Verkehr.jpg"/>
          <p:cNvPicPr/>
          <p:nvPr/>
        </p:nvPicPr>
        <p:blipFill rotWithShape="1">
          <a:blip r:embed="rId3">
            <a:extLst>
              <a:ext uri="{28A0092B-C50C-407E-A947-70E740481C1C}">
                <a14:useLocalDpi xmlns:a14="http://schemas.microsoft.com/office/drawing/2010/main" val="0"/>
              </a:ext>
            </a:extLst>
          </a:blip>
          <a:srcRect t="21251" r="456" b="13578"/>
          <a:stretch/>
        </p:blipFill>
        <p:spPr bwMode="auto">
          <a:xfrm>
            <a:off x="671849" y="243751"/>
            <a:ext cx="2213019" cy="809467"/>
          </a:xfrm>
          <a:prstGeom prst="rect">
            <a:avLst/>
          </a:prstGeom>
          <a:noFill/>
          <a:ln>
            <a:noFill/>
          </a:ln>
          <a:extLst>
            <a:ext uri="{53640926-AAD7-44D8-BBD7-CCE9431645EC}">
              <a14:shadowObscured xmlns:a14="http://schemas.microsoft.com/office/drawing/2010/main"/>
            </a:ext>
          </a:extLst>
        </p:spPr>
      </p:pic>
      <p:sp>
        <p:nvSpPr>
          <p:cNvPr id="2" name="Titel 1"/>
          <p:cNvSpPr>
            <a:spLocks noGrp="1"/>
          </p:cNvSpPr>
          <p:nvPr>
            <p:ph type="ctrTitle"/>
          </p:nvPr>
        </p:nvSpPr>
        <p:spPr>
          <a:xfrm>
            <a:off x="671849" y="2038261"/>
            <a:ext cx="10543217" cy="3067139"/>
          </a:xfrm>
        </p:spPr>
        <p:txBody>
          <a:bodyPr>
            <a:normAutofit fontScale="90000"/>
          </a:bodyPr>
          <a:lstStyle/>
          <a:p>
            <a:pPr algn="l"/>
            <a:r>
              <a:rPr lang="de-DE" sz="2800" b="1" dirty="0" smtClean="0"/>
              <a:t>nächster Schritt :</a:t>
            </a:r>
            <a:br>
              <a:rPr lang="de-DE" sz="2800" b="1" dirty="0" smtClean="0"/>
            </a:br>
            <a:r>
              <a:rPr lang="de-DE" sz="2800" b="1" dirty="0" smtClean="0">
                <a:solidFill>
                  <a:srgbClr val="FF0000"/>
                </a:solidFill>
              </a:rPr>
              <a:t/>
            </a:r>
            <a:br>
              <a:rPr lang="de-DE" sz="2800" b="1" dirty="0" smtClean="0">
                <a:solidFill>
                  <a:srgbClr val="FF0000"/>
                </a:solidFill>
              </a:rPr>
            </a:br>
            <a:r>
              <a:rPr lang="de-DE" sz="2800" b="1" dirty="0">
                <a:solidFill>
                  <a:srgbClr val="FF0000"/>
                </a:solidFill>
              </a:rPr>
              <a:t/>
            </a:r>
            <a:br>
              <a:rPr lang="de-DE" sz="2800" b="1" dirty="0">
                <a:solidFill>
                  <a:srgbClr val="FF0000"/>
                </a:solidFill>
              </a:rPr>
            </a:br>
            <a:r>
              <a:rPr lang="de-DE" sz="2800" b="1" dirty="0" smtClean="0"/>
              <a:t>Vorstand von „Mensch vor Verkehr“ beschließt im Frühjahr 2022</a:t>
            </a:r>
            <a:br>
              <a:rPr lang="de-DE" sz="2800" b="1" dirty="0" smtClean="0"/>
            </a:br>
            <a:r>
              <a:rPr lang="de-DE" sz="2800" b="1" dirty="0">
                <a:solidFill>
                  <a:srgbClr val="FF0000"/>
                </a:solidFill>
              </a:rPr>
              <a:t/>
            </a:r>
            <a:br>
              <a:rPr lang="de-DE" sz="2800" b="1" dirty="0">
                <a:solidFill>
                  <a:srgbClr val="FF0000"/>
                </a:solidFill>
              </a:rPr>
            </a:br>
            <a:r>
              <a:rPr lang="de-DE" sz="2800" b="1" dirty="0" smtClean="0">
                <a:solidFill>
                  <a:srgbClr val="FF0000"/>
                </a:solidFill>
              </a:rPr>
              <a:t>      </a:t>
            </a:r>
            <a:r>
              <a:rPr lang="de-DE" sz="2800" b="1" dirty="0" smtClean="0"/>
              <a:t>eine Potentialstudie </a:t>
            </a:r>
            <a:r>
              <a:rPr lang="de-DE" sz="2800" b="1" dirty="0" smtClean="0">
                <a:solidFill>
                  <a:srgbClr val="FF0000"/>
                </a:solidFill>
              </a:rPr>
              <a:t>„NAHVERKEHRSHALT SÜDHESSEN“ </a:t>
            </a:r>
            <a:r>
              <a:rPr lang="de-DE" sz="2800" b="1" dirty="0" smtClean="0"/>
              <a:t>in Auftrag zu geben.</a:t>
            </a:r>
            <a:br>
              <a:rPr lang="de-DE" sz="2800" b="1" dirty="0" smtClean="0"/>
            </a:br>
            <a:r>
              <a:rPr lang="de-DE" sz="2800" b="1" dirty="0"/>
              <a:t/>
            </a:r>
            <a:br>
              <a:rPr lang="de-DE" sz="2800" b="1" dirty="0"/>
            </a:br>
            <a:r>
              <a:rPr lang="de-DE" sz="2800" b="1" dirty="0" smtClean="0"/>
              <a:t/>
            </a:r>
            <a:br>
              <a:rPr lang="de-DE" sz="2800" b="1" dirty="0" smtClean="0"/>
            </a:br>
            <a:r>
              <a:rPr lang="de-DE" sz="2800" b="1" dirty="0" smtClean="0"/>
              <a:t>Der Auftrag ging auf Empfehlung aus </a:t>
            </a:r>
            <a:r>
              <a:rPr lang="de-DE" sz="2800" b="1" dirty="0" err="1" smtClean="0"/>
              <a:t>Merklingen</a:t>
            </a:r>
            <a:r>
              <a:rPr lang="de-DE" sz="2800" b="1" dirty="0"/>
              <a:t> an Intraplan </a:t>
            </a:r>
            <a:r>
              <a:rPr lang="de-DE" sz="2800" b="1" dirty="0" err="1"/>
              <a:t>Consult</a:t>
            </a:r>
            <a:r>
              <a:rPr lang="de-DE" sz="2800" b="1" dirty="0"/>
              <a:t> </a:t>
            </a:r>
            <a:r>
              <a:rPr lang="de-DE" sz="2800" b="1" dirty="0" smtClean="0"/>
              <a:t>GmbH.</a:t>
            </a:r>
            <a:r>
              <a:rPr lang="de-DE" sz="2800" b="1" dirty="0"/>
              <a:t/>
            </a:r>
            <a:br>
              <a:rPr lang="de-DE" sz="2800" b="1" dirty="0"/>
            </a:br>
            <a:endParaRPr lang="de-DE" sz="3200" b="1" dirty="0"/>
          </a:p>
        </p:txBody>
      </p:sp>
    </p:spTree>
    <p:extLst>
      <p:ext uri="{BB962C8B-B14F-4D97-AF65-F5344CB8AC3E}">
        <p14:creationId xmlns:p14="http://schemas.microsoft.com/office/powerpoint/2010/main" val="14648123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454</Words>
  <Application>Microsoft Office PowerPoint</Application>
  <PresentationFormat>Breitbild</PresentationFormat>
  <Paragraphs>121</Paragraphs>
  <Slides>23</Slides>
  <Notes>18</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23</vt:i4>
      </vt:variant>
    </vt:vector>
  </HeadingPairs>
  <TitlesOfParts>
    <vt:vector size="29" baseType="lpstr">
      <vt:lpstr>Arial</vt:lpstr>
      <vt:lpstr>Calibri</vt:lpstr>
      <vt:lpstr>Calibri Light</vt:lpstr>
      <vt:lpstr>Helvetica</vt:lpstr>
      <vt:lpstr>Symbol</vt:lpstr>
      <vt:lpstr>Office Theme</vt:lpstr>
      <vt:lpstr>Lorsch / Einhausen NBS </vt:lpstr>
      <vt:lpstr>Was brachte uns        zu dieser Überlegung ? </vt:lpstr>
      <vt:lpstr>Beispiel für schnellen Pendlerverkehr auf einer Neubaustrecke:  Limburg Süd   (Neubaustrecke Frankfurt – Köln)    seit 2002  aus bahntechnischen Gründen hier nur ICEs  der neuesten Generation möglich  z.Zt. ca. 2500 Ein / Aussteiger pro Tag  in den ersten Jahren ca 1800-2000 E/A pro Tag</vt:lpstr>
      <vt:lpstr>Beispiel für schnellen Nahverkehr auf einer Neubaustrecke:  Allersberg (Neubaustrecke Nürnberg – Ingolstadt)    seit 2006  1500 Ein/Aussteiger 2014  S 5 und RE     Nach dem Planungsstand von Mitte 1994 war der Bahnhof zunächst nur als  Überholbahnhof konzipiert.  .</vt:lpstr>
      <vt:lpstr>Beispiele für schnellen Nahverkehr auf einer Neubaustrecke:  Merklingen  (Neubaustrecke Stuttgart – Ulm)      seit 12-2022  Potentialstudie mit ca. 1350 Ein/Aussteiger</vt:lpstr>
      <vt:lpstr>Verkehrssituation Main – Neckar – Bahn  Stand nach Eröffnung der Neubaustrecke (06:00-22:00): nach Deutschlandtakt 2030:  FV : mindestens stündlich (wie heute) NV : pro Stunde: 1 x RB, 1 x S, 1 x RE (wie heute)              neu: 1 x RE zusätzlich GV : Gutachten sprechen von weiteren Steigerungen  </vt:lpstr>
      <vt:lpstr>          nach Eröffnung der Neubaustrecke Frankfurt - Mannheim    Nahverkehr auf der Neubaustrecke mit Halt in Lorsch/Einhausen    durch Verlagerung des zusätzlichen RE aus dem Deutschlandtakt Vorschlag für Hessen        von der Main – Neckar – Bahn auf die Neubaustrecke zw. DA und MA                        Warum ?  - schnelle Verbindung für Pendler - bessere und einzige schnelle Anbindung von Südhessen an die Zentren      Darmstadt, Frankfurt, Wiesbaden und Mannheim mit dem Nahverkehr - Voraussetzung für die Verlagerung der Pendlerströme               vom Auto auf die Bahn</vt:lpstr>
      <vt:lpstr>  09.07.2019 Besuch Baustelle Bahnhof Merklingen durch „Mensch vor Verkehr“   vertreten durch Bürgermeister Helmut Glanzner und Dr. Jürgen Reiter  Informationen durch  Verbandsbürgermeister von Laichingen und dem Bürgermeister von Merklingen </vt:lpstr>
      <vt:lpstr>nächster Schritt :   Vorstand von „Mensch vor Verkehr“ beschließt im Frühjahr 2022        eine Potentialstudie „NAHVERKEHRSHALT SÜDHESSEN“ in Auftrag zu geben.   Der Auftrag ging auf Empfehlung aus Merklingen an Intraplan Consult GmbH. </vt:lpstr>
      <vt:lpstr>Einführung einer stündlichen RE-Verbindung   Frankfurt Hbf – Darmstadt Hbf– „Lorsch/Einhausen NBS“ – Mannheim-Waldhof – Mannheim Hbf  (16 Zugpaare pro Tag)  Fahrzeug: Doppelstock-Triebwagenzug  (Typ „Coradia Stream High Capacity“), v max =200 km/h</vt:lpstr>
      <vt:lpstr> </vt:lpstr>
      <vt:lpstr> </vt:lpstr>
      <vt:lpstr> </vt:lpstr>
      <vt:lpstr> </vt:lpstr>
      <vt:lpstr> Ergebnisse der Potentialstudie</vt:lpstr>
      <vt:lpstr> Ergebnisse der Potentialstudie</vt:lpstr>
      <vt:lpstr> </vt:lpstr>
      <vt:lpstr> </vt:lpstr>
      <vt:lpstr> </vt:lpstr>
      <vt:lpstr>  </vt:lpstr>
      <vt:lpstr>Vielen Dank für Ihre E-Mails vom 16. Februar 2023 an Herrn Minister AI-Wazir und vom 27. Februar 2023 an Herrn Staatssekretär Deutschendorf zu einem eventuellen Nahverkehrshalt Lorsch/Einhausen an der geplanten Neubaustrecke Frankfurt - Mannheim. Herr Minister AI-Wazir und Herr Staatssekretär Deutschendorf haben mich gebeten, Ihnen zu antworten. Über Ihren Einsatz für den öffentlichen Personennahverkehr auf der Schiene in Ihrer Region, der sich in der Beauftragung der von Ihnen übersandten Potentialstudie für einen Nahverkehrshalt an der Neubaustrecke manifestiert hat, freue ich mich. Sie stellt einen wichtigen ersten Schritt zur Beurteilung dar, ob ein solcher Halt umsetzbar erscheint.  ….. </vt:lpstr>
      <vt:lpstr>  ….. Entsprechend einer diesbezüglichen Abstimmung zwischen dem Fachreferat meiner Abteilung und dem Verkehrsverbund Rhein-Neckar (VRN) als für Lorsch/Einhausen zuständiger Aufgabenträgerorganisation wird der VRN kurzfristig in dieser Sache auf Sie zukommen, um das weitere Vorgehen mit Ihnen zu besprechen.  Ich lade Sie ein und bitte Sie, auch weiterhin die Planungen für die Neubaustrecke Frankfurt - Mannheim konstruktiv zu begleiten. Lassen Sie uns so gemeinsam die Planung und auch die Umsetzung dieses für das Eisenbahnnetz insgesamt, aber ebenso für die Erweiterung des Verkehrsangebots auch auf den umliegenden Strecken sehr bedeutsamen Infrastrukturprojektes zu einem guten Abschluss bringen.</vt:lpstr>
      <vt:lpstr>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Neubaustrecke  Frankfurt – Mannheim Nutzung durch Nahverkehr mit Halt in Südhessen</dc:title>
  <dc:creator>Reiter</dc:creator>
  <cp:lastModifiedBy>Reiter</cp:lastModifiedBy>
  <cp:revision>151</cp:revision>
  <cp:lastPrinted>2023-03-23T11:29:00Z</cp:lastPrinted>
  <dcterms:created xsi:type="dcterms:W3CDTF">2019-10-13T13:27:23Z</dcterms:created>
  <dcterms:modified xsi:type="dcterms:W3CDTF">2023-06-05T12:26:09Z</dcterms:modified>
</cp:coreProperties>
</file>